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10643" r:id="rId5"/>
    <p:sldId id="290" r:id="rId6"/>
    <p:sldId id="262" r:id="rId7"/>
    <p:sldId id="2076136801" r:id="rId8"/>
    <p:sldId id="2076136968" r:id="rId9"/>
    <p:sldId id="2076136994" r:id="rId10"/>
    <p:sldId id="2076137052" r:id="rId11"/>
    <p:sldId id="2076137053" r:id="rId12"/>
    <p:sldId id="2076137054" r:id="rId13"/>
    <p:sldId id="2076137055" r:id="rId14"/>
    <p:sldId id="2076137056" r:id="rId15"/>
    <p:sldId id="2076137058" r:id="rId16"/>
    <p:sldId id="2076137059" r:id="rId17"/>
    <p:sldId id="2076137064" r:id="rId18"/>
    <p:sldId id="2076137057" r:id="rId19"/>
    <p:sldId id="2076137073" r:id="rId20"/>
    <p:sldId id="2076137060" r:id="rId21"/>
    <p:sldId id="2076137068" r:id="rId22"/>
    <p:sldId id="2076137069" r:id="rId23"/>
    <p:sldId id="2076137070" r:id="rId24"/>
    <p:sldId id="2076137071" r:id="rId25"/>
    <p:sldId id="2076137072" r:id="rId26"/>
    <p:sldId id="2076137065" r:id="rId27"/>
    <p:sldId id="2076137066" r:id="rId28"/>
    <p:sldId id="2076137062" r:id="rId29"/>
    <p:sldId id="2076137074" r:id="rId30"/>
    <p:sldId id="2076137067" r:id="rId31"/>
    <p:sldId id="2076136979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.Maui.Graphics.Controls" id="{A0252C9D-1D6B-42F9-BA63-F39DC4D8B635}">
          <p14:sldIdLst>
            <p14:sldId id="10643"/>
            <p14:sldId id="290"/>
            <p14:sldId id="262"/>
          </p14:sldIdLst>
        </p14:section>
        <p14:section name="First, what is .NET MAUI?" id="{CBA112E9-6F2D-0C47-90FD-C68A86BB19C4}">
          <p14:sldIdLst>
            <p14:sldId id="2076136801"/>
            <p14:sldId id="2076136968"/>
          </p14:sldIdLst>
        </p14:section>
        <p14:section name="GraphicsControls" id="{3EE47501-B896-E049-A35B-227A43A923A4}">
          <p14:sldIdLst>
            <p14:sldId id="2076136994"/>
            <p14:sldId id="2076137052"/>
            <p14:sldId id="2076137053"/>
            <p14:sldId id="2076137054"/>
            <p14:sldId id="2076137055"/>
            <p14:sldId id="2076137056"/>
            <p14:sldId id="2076137058"/>
            <p14:sldId id="2076137059"/>
            <p14:sldId id="2076137064"/>
            <p14:sldId id="2076137057"/>
            <p14:sldId id="2076137073"/>
            <p14:sldId id="2076137060"/>
            <p14:sldId id="2076137068"/>
            <p14:sldId id="2076137069"/>
            <p14:sldId id="2076137070"/>
            <p14:sldId id="2076137071"/>
            <p14:sldId id="2076137072"/>
            <p14:sldId id="2076137065"/>
            <p14:sldId id="2076137066"/>
            <p14:sldId id="2076137062"/>
          </p14:sldIdLst>
        </p14:section>
        <p14:section name="Questions?" id="{6273560C-A325-4745-BC2C-24F9FBBEDBA9}">
          <p14:sldIdLst>
            <p14:sldId id="2076137074"/>
            <p14:sldId id="2076137067"/>
            <p14:sldId id="2076136979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Shane Neuville" initials="SN" lastIdx="1" clrIdx="4">
    <p:extLst>
      <p:ext uri="{19B8F6BF-5375-455C-9EA6-DF929625EA0E}">
        <p15:presenceInfo xmlns:p15="http://schemas.microsoft.com/office/powerpoint/2012/main" userId="89f4ee61d4bcc0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C7E"/>
    <a:srgbClr val="0078D4"/>
    <a:srgbClr val="D83A01"/>
    <a:srgbClr val="F2F2F2"/>
    <a:srgbClr val="107C10"/>
    <a:srgbClr val="000000"/>
    <a:srgbClr val="EFEFEF"/>
    <a:srgbClr val="1A1A1A"/>
    <a:srgbClr val="243A49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9"/>
    <p:restoredTop sz="83937"/>
  </p:normalViewPr>
  <p:slideViewPr>
    <p:cSldViewPr snapToGrid="0" snapToObjects="1">
      <p:cViewPr varScale="1">
        <p:scale>
          <a:sx n="130" d="100"/>
          <a:sy n="130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9/27/21 7:02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9/27/21 7:02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099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66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739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7:12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57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9/27/21 7:18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36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8:45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337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110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8:49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705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76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8:56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129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8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94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2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82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31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16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285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65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968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9/27/21 7:02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17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A32BD7-20C0-9745-A96C-6528A7F10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90" r="3990"/>
          <a:stretch/>
        </p:blipFill>
        <p:spPr>
          <a:xfrm>
            <a:off x="-54245" y="0"/>
            <a:ext cx="12246245" cy="6887052"/>
          </a:xfrm>
          <a:prstGeom prst="rect">
            <a:avLst/>
          </a:prstGeom>
        </p:spPr>
      </p:pic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72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37219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3756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9693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528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0325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115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4150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43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8316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095685"/>
          </a:xfrm>
        </p:spPr>
        <p:txBody>
          <a:bodyPr wrap="square">
            <a:spAutoFit/>
          </a:bodyPr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buNone/>
              <a:defRPr sz="16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Main topic: Segoe UI, size 28pt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Do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ocs designed image">
            <a:extLst>
              <a:ext uri="{FF2B5EF4-FFF2-40B4-BE49-F238E27FC236}">
                <a16:creationId xmlns:a16="http://schemas.microsoft.com/office/drawing/2014/main" id="{15F1B631-BB65-49F7-8147-1D8D8ECED9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34" y="28"/>
            <a:ext cx="12189531" cy="685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5E7BE-3A8B-48F0-8322-81249B4EBD7E}"/>
              </a:ext>
            </a:extLst>
          </p:cNvPr>
          <p:cNvSpPr txBox="1"/>
          <p:nvPr userDrawn="1"/>
        </p:nvSpPr>
        <p:spPr>
          <a:xfrm>
            <a:off x="584200" y="1343771"/>
            <a:ext cx="25735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Guidance from experts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7C342-A96B-434F-BDD1-FA441BEDA29E}"/>
              </a:ext>
            </a:extLst>
          </p:cNvPr>
          <p:cNvSpPr txBox="1"/>
          <p:nvPr userDrawn="1"/>
        </p:nvSpPr>
        <p:spPr>
          <a:xfrm>
            <a:off x="536494" y="1585527"/>
            <a:ext cx="403700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7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Microsoft Docs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3198D-FC47-490F-8433-6D66E37F4CEF}"/>
              </a:ext>
            </a:extLst>
          </p:cNvPr>
          <p:cNvSpPr txBox="1"/>
          <p:nvPr userDrawn="1"/>
        </p:nvSpPr>
        <p:spPr>
          <a:xfrm>
            <a:off x="584200" y="2543473"/>
            <a:ext cx="312925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Explore overviews, tutorials,</a:t>
            </a:r>
            <a:br>
              <a:rPr lang="en-US" sz="2000"/>
            </a:br>
            <a:r>
              <a:rPr lang="en-US" sz="2000"/>
              <a:t>code samples, and more.</a:t>
            </a:r>
          </a:p>
        </p:txBody>
      </p:sp>
    </p:spTree>
    <p:extLst>
      <p:ext uri="{BB962C8B-B14F-4D97-AF65-F5344CB8AC3E}">
        <p14:creationId xmlns:p14="http://schemas.microsoft.com/office/powerpoint/2010/main" val="3359512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Lear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 Learn designed image">
            <a:extLst>
              <a:ext uri="{FF2B5EF4-FFF2-40B4-BE49-F238E27FC236}">
                <a16:creationId xmlns:a16="http://schemas.microsoft.com/office/drawing/2014/main" id="{6DF053E2-9B89-4AE1-AB8D-C36403170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34" y="28"/>
            <a:ext cx="12189531" cy="6857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4C455-9DAF-44A6-BD06-505BDDAC68A8}"/>
              </a:ext>
            </a:extLst>
          </p:cNvPr>
          <p:cNvSpPr txBox="1"/>
          <p:nvPr userDrawn="1"/>
        </p:nvSpPr>
        <p:spPr>
          <a:xfrm>
            <a:off x="584200" y="1343771"/>
            <a:ext cx="14841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Keep on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2B9E5-11B7-430F-8D4D-BE321E90BAE1}"/>
              </a:ext>
            </a:extLst>
          </p:cNvPr>
          <p:cNvSpPr txBox="1"/>
          <p:nvPr userDrawn="1"/>
        </p:nvSpPr>
        <p:spPr>
          <a:xfrm>
            <a:off x="536494" y="1585527"/>
            <a:ext cx="419730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7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Microsoft Learn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3EB76-9812-4991-A599-8E2FBA259622}"/>
              </a:ext>
            </a:extLst>
          </p:cNvPr>
          <p:cNvSpPr txBox="1"/>
          <p:nvPr userDrawn="1"/>
        </p:nvSpPr>
        <p:spPr>
          <a:xfrm>
            <a:off x="584200" y="2543473"/>
            <a:ext cx="333148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Complete interactive learning</a:t>
            </a:r>
            <a:br>
              <a:rPr lang="en-US" sz="2000"/>
            </a:br>
            <a:r>
              <a:rPr lang="en-US" sz="2000"/>
              <a:t>exercises, watch videos, and</a:t>
            </a:r>
            <a:br>
              <a:rPr lang="en-US" sz="2000"/>
            </a:br>
            <a:r>
              <a:rPr lang="en-US" sz="2000"/>
              <a:t>apply your new skills.</a:t>
            </a:r>
          </a:p>
        </p:txBody>
      </p:sp>
    </p:spTree>
    <p:extLst>
      <p:ext uri="{BB962C8B-B14F-4D97-AF65-F5344CB8AC3E}">
        <p14:creationId xmlns:p14="http://schemas.microsoft.com/office/powerpoint/2010/main" val="261568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Learn Certifica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Learn Cert designed image">
            <a:extLst>
              <a:ext uri="{FF2B5EF4-FFF2-40B4-BE49-F238E27FC236}">
                <a16:creationId xmlns:a16="http://schemas.microsoft.com/office/drawing/2014/main" id="{3E47C34B-863A-456C-A81E-4B30C9899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34" y="28"/>
            <a:ext cx="12189531" cy="6857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47010-294A-420E-856B-7C7DCB2B1356}"/>
              </a:ext>
            </a:extLst>
          </p:cNvPr>
          <p:cNvSpPr txBox="1"/>
          <p:nvPr userDrawn="1"/>
        </p:nvSpPr>
        <p:spPr>
          <a:xfrm>
            <a:off x="584200" y="1343771"/>
            <a:ext cx="21761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On Microsoft Learn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EFB90-D5E4-4EED-BE9B-BE3BBE9F0F34}"/>
              </a:ext>
            </a:extLst>
          </p:cNvPr>
          <p:cNvSpPr txBox="1"/>
          <p:nvPr userDrawn="1"/>
        </p:nvSpPr>
        <p:spPr>
          <a:xfrm>
            <a:off x="536494" y="1585527"/>
            <a:ext cx="3531159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7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Certifications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1C4994F-1F45-441D-A375-D2E627025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7057" y="2554288"/>
            <a:ext cx="3205162" cy="276999"/>
          </a:xfrm>
        </p:spPr>
        <p:txBody>
          <a:bodyPr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81E87-65CF-44A3-8E34-1E57696566CA}"/>
              </a:ext>
            </a:extLst>
          </p:cNvPr>
          <p:cNvSpPr txBox="1"/>
          <p:nvPr userDrawn="1"/>
        </p:nvSpPr>
        <p:spPr>
          <a:xfrm>
            <a:off x="584200" y="4543953"/>
            <a:ext cx="39278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 your technical knowledge</a:t>
            </a:r>
            <a:b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ability with Microsoft Certification.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92562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36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553998"/>
          </a:xfrm>
        </p:spPr>
        <p:txBody>
          <a:bodyPr/>
          <a:lstStyle>
            <a:lvl1pPr>
              <a:defRPr sz="3600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tx1"/>
                </a:solidFill>
                <a:latin typeface="+mn-lt"/>
              </a:defRPr>
            </a:lvl2pPr>
            <a:lvl3pPr>
              <a:defRPr sz="2400">
                <a:solidFill>
                  <a:schemeClr val="tx1"/>
                </a:solidFill>
                <a:latin typeface="+mn-lt"/>
              </a:defRPr>
            </a:lvl3pPr>
            <a:lvl4pPr>
              <a:defRPr sz="2000">
                <a:solidFill>
                  <a:schemeClr val="tx1"/>
                </a:solidFill>
                <a:latin typeface="+mn-lt"/>
              </a:defRPr>
            </a:lvl4pPr>
            <a:lvl5pPr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DB7B-50E3-B144-BCDA-3FED277B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39466"/>
            <a:ext cx="10515600" cy="923010"/>
          </a:xfrm>
          <a:prstGeom prst="rect">
            <a:avLst/>
          </a:prstGeo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08308-89E5-E044-A20F-9FB0FF00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17D6C-CF17-F047-9C92-0D224D6D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DE35-4277-B54A-991D-F88DB449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5AA52-9312-0F43-850F-57182CF9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348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504" y="1081218"/>
            <a:ext cx="5202836" cy="1325563"/>
          </a:xfrm>
        </p:spPr>
        <p:txBody>
          <a:bodyPr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504" y="2987830"/>
            <a:ext cx="4940353" cy="318913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77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27/9/21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0504" y="2420697"/>
            <a:ext cx="5202836" cy="558614"/>
          </a:xfrm>
        </p:spPr>
        <p:txBody>
          <a:bodyPr/>
          <a:lstStyle>
            <a:lvl1pPr marL="0" indent="0">
              <a:buNone/>
              <a:defRPr sz="27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93487" y="1081218"/>
            <a:ext cx="3803324" cy="7277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16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4" r:id="rId1"/>
    <p:sldLayoutId id="2147484240" r:id="rId2"/>
    <p:sldLayoutId id="2147484241" r:id="rId3"/>
    <p:sldLayoutId id="2147484474" r:id="rId4"/>
    <p:sldLayoutId id="2147484247" r:id="rId5"/>
    <p:sldLayoutId id="2147484603" r:id="rId6"/>
    <p:sldLayoutId id="2147484645" r:id="rId7"/>
    <p:sldLayoutId id="2147484646" r:id="rId8"/>
    <p:sldLayoutId id="2147484647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249" r:id="rId19"/>
    <p:sldLayoutId id="2147484640" r:id="rId20"/>
    <p:sldLayoutId id="2147484582" r:id="rId21"/>
    <p:sldLayoutId id="2147484641" r:id="rId22"/>
    <p:sldLayoutId id="2147484584" r:id="rId23"/>
    <p:sldLayoutId id="2147484674" r:id="rId24"/>
    <p:sldLayoutId id="2147484675" r:id="rId25"/>
    <p:sldLayoutId id="2147484676" r:id="rId26"/>
    <p:sldLayoutId id="2147484583" r:id="rId27"/>
    <p:sldLayoutId id="2147484256" r:id="rId28"/>
    <p:sldLayoutId id="2147484257" r:id="rId29"/>
    <p:sldLayoutId id="2147484585" r:id="rId30"/>
    <p:sldLayoutId id="2147484263" r:id="rId31"/>
    <p:sldLayoutId id="2147484299" r:id="rId32"/>
    <p:sldLayoutId id="2147484677" r:id="rId33"/>
    <p:sldLayoutId id="2147484681" r:id="rId3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ov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viersuarezruiz.wordpress.com/" TargetMode="External"/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maui-linu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B0BFCD7-F1FE-429D-A0AF-983BAC85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44" y="1043016"/>
            <a:ext cx="10555304" cy="8309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Drawn controls in .NET MAUI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BDF55B-DF6E-46C1-BAE2-BAAB78A0D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611810"/>
            <a:ext cx="4162425" cy="1117508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Javier Suarez</a:t>
            </a:r>
          </a:p>
          <a:p>
            <a:r>
              <a:rPr lang="en-US" sz="2800" dirty="0">
                <a:solidFill>
                  <a:schemeClr val="bg1"/>
                </a:solidFill>
              </a:rPr>
              <a:t>Twitter: @</a:t>
            </a:r>
            <a:r>
              <a:rPr lang="en-US" sz="2800" dirty="0" err="1">
                <a:solidFill>
                  <a:schemeClr val="bg1"/>
                </a:solidFill>
              </a:rPr>
              <a:t>jsuarezruiz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F4DED9-EFC6-B14D-A1D4-1F640C93E577}"/>
              </a:ext>
            </a:extLst>
          </p:cNvPr>
          <p:cNvSpPr/>
          <p:nvPr/>
        </p:nvSpPr>
        <p:spPr bwMode="auto">
          <a:xfrm>
            <a:off x="-1" y="5327047"/>
            <a:ext cx="12192001" cy="153095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XamExpertDay Logo">
            <a:extLst>
              <a:ext uri="{FF2B5EF4-FFF2-40B4-BE49-F238E27FC236}">
                <a16:creationId xmlns:a16="http://schemas.microsoft.com/office/drawing/2014/main" id="{52649577-E2F8-7143-AD36-20AB3AEC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077" y="317056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44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DEMO: </a:t>
            </a:r>
            <a:r>
              <a:rPr lang="en-US" sz="7058" dirty="0" err="1">
                <a:solidFill>
                  <a:schemeClr val="tx1"/>
                </a:solidFill>
                <a:latin typeface="Segoe UI Semibold"/>
                <a:cs typeface="Segoe UI Semibold"/>
              </a:rPr>
              <a:t>Microsoft.Maui.Graphics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717847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691343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8510617" cy="4912114"/>
          </a:xfrm>
        </p:spPr>
        <p:txBody>
          <a:bodyPr/>
          <a:lstStyle/>
          <a:p>
            <a:r>
              <a:rPr lang="es-ES" sz="2800" b="1" dirty="0" err="1"/>
              <a:t>Microsoft.Maui.Graphics.Controls</a:t>
            </a:r>
            <a:r>
              <a:rPr lang="es-ES" sz="2800" b="1" dirty="0"/>
              <a:t> (</a:t>
            </a:r>
            <a:r>
              <a:rPr lang="es-ES" sz="2800" b="1" dirty="0" err="1"/>
              <a:t>GraphicsControls</a:t>
            </a:r>
            <a:r>
              <a:rPr lang="es-ES" sz="2800" b="1" dirty="0"/>
              <a:t>)</a:t>
            </a:r>
            <a:r>
              <a:rPr lang="es-ES" sz="2800" dirty="0"/>
              <a:t> 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library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offers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available</a:t>
            </a:r>
            <a:r>
              <a:rPr lang="es-ES" sz="2800" dirty="0"/>
              <a:t> in </a:t>
            </a:r>
            <a:r>
              <a:rPr lang="es-ES" sz="2800" dirty="0" err="1"/>
              <a:t>Xamarin.Forms</a:t>
            </a:r>
            <a:r>
              <a:rPr lang="es-ES" sz="2800" dirty="0"/>
              <a:t> Visual </a:t>
            </a:r>
            <a:r>
              <a:rPr lang="es-ES" sz="2800" dirty="0" err="1"/>
              <a:t>allowing</a:t>
            </a:r>
            <a:r>
              <a:rPr lang="es-ES" sz="2800" dirty="0"/>
              <a:t> to </a:t>
            </a:r>
            <a:r>
              <a:rPr lang="es-ES" sz="2800" dirty="0" err="1"/>
              <a:t>choose</a:t>
            </a:r>
            <a:r>
              <a:rPr lang="es-ES" sz="2800" dirty="0"/>
              <a:t> </a:t>
            </a:r>
            <a:r>
              <a:rPr lang="es-ES" sz="2800" dirty="0" err="1"/>
              <a:t>between</a:t>
            </a:r>
            <a:r>
              <a:rPr lang="es-ES" sz="2800" dirty="0"/>
              <a:t> </a:t>
            </a:r>
            <a:r>
              <a:rPr lang="es-ES" sz="2800" b="1" dirty="0" err="1"/>
              <a:t>Cupertino</a:t>
            </a:r>
            <a:r>
              <a:rPr lang="es-ES" sz="2800" b="1" dirty="0"/>
              <a:t>, </a:t>
            </a:r>
            <a:r>
              <a:rPr lang="es-ES" sz="2800" b="1" dirty="0" err="1"/>
              <a:t>Fluent</a:t>
            </a:r>
            <a:r>
              <a:rPr lang="es-ES" sz="2800" b="1" dirty="0"/>
              <a:t> and Material</a:t>
            </a:r>
            <a:r>
              <a:rPr lang="es-ES" sz="2800" dirty="0"/>
              <a:t> </a:t>
            </a:r>
            <a:r>
              <a:rPr lang="es-ES" sz="2800" dirty="0" err="1"/>
              <a:t>but</a:t>
            </a:r>
            <a:r>
              <a:rPr lang="es-ES" sz="2800" dirty="0"/>
              <a:t>, </a:t>
            </a:r>
            <a:r>
              <a:rPr lang="es-ES" sz="2800" dirty="0" err="1"/>
              <a:t>instead</a:t>
            </a:r>
            <a:r>
              <a:rPr lang="es-ES" sz="2800" dirty="0"/>
              <a:t> of </a:t>
            </a:r>
            <a:r>
              <a:rPr lang="es-ES" sz="2800" dirty="0" err="1"/>
              <a:t>creating</a:t>
            </a:r>
            <a:r>
              <a:rPr lang="es-ES" sz="2800" dirty="0"/>
              <a:t> </a:t>
            </a:r>
            <a:r>
              <a:rPr lang="es-ES" sz="2800" dirty="0" err="1"/>
              <a:t>native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, are </a:t>
            </a:r>
            <a:r>
              <a:rPr lang="es-ES" sz="2800" b="1" dirty="0" err="1"/>
              <a:t>drawn</a:t>
            </a:r>
            <a:r>
              <a:rPr lang="es-ES" sz="2800" b="1" dirty="0"/>
              <a:t> </a:t>
            </a:r>
            <a:r>
              <a:rPr lang="es-ES" sz="2800" b="1" dirty="0" err="1"/>
              <a:t>controls</a:t>
            </a:r>
            <a:r>
              <a:rPr lang="es-ES" sz="2800" dirty="0"/>
              <a:t>. </a:t>
            </a:r>
          </a:p>
          <a:p>
            <a:endParaRPr lang="es-ES" sz="2800" dirty="0"/>
          </a:p>
          <a:p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project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 </a:t>
            </a:r>
            <a:r>
              <a:rPr lang="es-ES" sz="2800" b="1" dirty="0"/>
              <a:t>.NET </a:t>
            </a:r>
            <a:r>
              <a:rPr lang="es-ES" sz="2800" b="1" dirty="0" err="1"/>
              <a:t>experiment</a:t>
            </a:r>
            <a:r>
              <a:rPr lang="es-ES" sz="2800" dirty="0"/>
              <a:t> </a:t>
            </a:r>
            <a:r>
              <a:rPr lang="es-ES" sz="2800" dirty="0" err="1"/>
              <a:t>related</a:t>
            </a:r>
            <a:r>
              <a:rPr lang="es-ES" sz="2800" dirty="0"/>
              <a:t> to .NET MAUI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tests</a:t>
            </a:r>
            <a:r>
              <a:rPr lang="es-ES" sz="2800" dirty="0"/>
              <a:t> to </a:t>
            </a:r>
            <a:r>
              <a:rPr lang="es-ES" sz="2800" dirty="0" err="1"/>
              <a:t>validate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interest</a:t>
            </a:r>
            <a:r>
              <a:rPr lang="es-ES" sz="2800" dirty="0"/>
              <a:t> and </a:t>
            </a:r>
            <a:r>
              <a:rPr lang="es-ES" sz="2800" dirty="0" err="1"/>
              <a:t>feasibility</a:t>
            </a:r>
            <a:r>
              <a:rPr lang="es-ES" sz="2800" dirty="0"/>
              <a:t> of </a:t>
            </a:r>
            <a:r>
              <a:rPr lang="es-ES" sz="2800" dirty="0" err="1"/>
              <a:t>drawn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but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not</a:t>
            </a:r>
            <a:r>
              <a:rPr lang="es-ES" sz="2800" dirty="0"/>
              <a:t> </a:t>
            </a:r>
            <a:r>
              <a:rPr lang="es-ES" sz="2800" dirty="0" err="1"/>
              <a:t>covered</a:t>
            </a:r>
            <a:r>
              <a:rPr lang="es-ES" sz="2800" dirty="0"/>
              <a:t> </a:t>
            </a:r>
            <a:r>
              <a:rPr lang="es-ES" sz="2800" dirty="0" err="1"/>
              <a:t>by</a:t>
            </a:r>
            <a:r>
              <a:rPr lang="es-ES" sz="2800" dirty="0"/>
              <a:t> Microsoft </a:t>
            </a:r>
            <a:r>
              <a:rPr lang="es-ES" sz="2800" dirty="0" err="1"/>
              <a:t>support</a:t>
            </a:r>
            <a:r>
              <a:rPr lang="es-ES" sz="2800" dirty="0"/>
              <a:t> (</a:t>
            </a:r>
            <a:r>
              <a:rPr lang="es-ES" sz="2800" dirty="0" err="1"/>
              <a:t>yet</a:t>
            </a:r>
            <a:r>
              <a:rPr lang="es-ES" sz="2800" dirty="0"/>
              <a:t>).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783AF-4A06-4B44-BCB3-480B7B0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98" y="600609"/>
            <a:ext cx="2794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521959" cy="4672048"/>
          </a:xfrm>
        </p:spPr>
        <p:txBody>
          <a:bodyPr/>
          <a:lstStyle/>
          <a:p>
            <a:r>
              <a:rPr lang="es-ES" sz="1800" dirty="0" err="1"/>
              <a:t>Available</a:t>
            </a:r>
            <a:r>
              <a:rPr lang="es-ES" sz="1800" dirty="0"/>
              <a:t> </a:t>
            </a:r>
            <a:r>
              <a:rPr lang="es-ES" sz="1800" dirty="0" err="1"/>
              <a:t>controls</a:t>
            </a:r>
            <a:r>
              <a:rPr lang="es-ES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ActivityIndicator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CheckBox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  <a:r>
              <a:rPr lang="es-ES" sz="1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DatePicker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Editor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Entry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ProgressBar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RadioButton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Slider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Stepper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Switch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TimePicker</a:t>
            </a:r>
            <a:r>
              <a:rPr lang="es-ES" sz="2000" dirty="0"/>
              <a:t> (</a:t>
            </a:r>
            <a:r>
              <a:rPr lang="es-ES" sz="2000" dirty="0" err="1"/>
              <a:t>Cupertino</a:t>
            </a:r>
            <a:r>
              <a:rPr lang="es-ES" sz="2000" dirty="0"/>
              <a:t>, </a:t>
            </a:r>
            <a:r>
              <a:rPr lang="es-ES" sz="2000" dirty="0" err="1"/>
              <a:t>Fluent</a:t>
            </a:r>
            <a:r>
              <a:rPr lang="es-ES" sz="2000" dirty="0"/>
              <a:t>, Material)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759325" cy="2160591"/>
          </a:xfrm>
        </p:spPr>
        <p:txBody>
          <a:bodyPr/>
          <a:lstStyle/>
          <a:p>
            <a:r>
              <a:rPr lang="es-ES" sz="1800" dirty="0" err="1"/>
              <a:t>Features</a:t>
            </a:r>
            <a:r>
              <a:rPr lang="es-ES" sz="1800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Pixel </a:t>
            </a:r>
            <a:r>
              <a:rPr lang="es-ES" sz="1600" dirty="0" err="1"/>
              <a:t>perfect</a:t>
            </a:r>
            <a:r>
              <a:rPr lang="es-ES" sz="1600" dirty="0"/>
              <a:t> </a:t>
            </a:r>
            <a:r>
              <a:rPr lang="es-ES" sz="1600" dirty="0" err="1"/>
              <a:t>drawn</a:t>
            </a:r>
            <a:r>
              <a:rPr lang="es-ES" sz="1600" dirty="0"/>
              <a:t> and </a:t>
            </a:r>
            <a:r>
              <a:rPr lang="es-ES" sz="1600" dirty="0" err="1"/>
              <a:t>same</a:t>
            </a:r>
            <a:r>
              <a:rPr lang="es-ES" sz="1600" dirty="0"/>
              <a:t> </a:t>
            </a:r>
            <a:r>
              <a:rPr lang="es-ES" sz="1600" dirty="0" err="1"/>
              <a:t>behavior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platforms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RTL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Accesibility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Themes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Phone</a:t>
            </a:r>
            <a:r>
              <a:rPr lang="es-ES" sz="1600" dirty="0"/>
              <a:t> and Desktop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  <a:endParaRPr lang="es-ES" sz="1800" dirty="0"/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5805E4-F523-874C-9A90-D10F0D47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EAFE8A-43D3-1C41-9661-F6808E7C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616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6F8B787-8970-B440-B42A-0A1648C0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32" y="1338904"/>
            <a:ext cx="16654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00270A-4E9C-244E-A31B-38185C66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77" y="3429000"/>
            <a:ext cx="5212111" cy="41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759325" cy="572464"/>
          </a:xfrm>
        </p:spPr>
        <p:txBody>
          <a:bodyPr/>
          <a:lstStyle/>
          <a:p>
            <a:r>
              <a:rPr lang="es-ES" sz="1800" dirty="0" err="1"/>
              <a:t>Features</a:t>
            </a:r>
            <a:r>
              <a:rPr lang="es-ES" sz="1800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Cupertino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Fluent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and Material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design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GraphicsControls" descr="GraphicsControls">
            <a:hlinkClick r:id="" action="ppaction://media"/>
            <a:extLst>
              <a:ext uri="{FF2B5EF4-FFF2-40B4-BE49-F238E27FC236}">
                <a16:creationId xmlns:a16="http://schemas.microsoft.com/office/drawing/2014/main" id="{2728DC81-D310-274C-91F9-2A95594AB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9241" y="2861185"/>
            <a:ext cx="5606492" cy="3264157"/>
          </a:xfrm>
          <a:prstGeom prst="rect">
            <a:avLst/>
          </a:prstGeom>
        </p:spPr>
      </p:pic>
      <p:pic>
        <p:nvPicPr>
          <p:cNvPr id="6" name="GraphicsControls-Fluent" descr="GraphicsControls-Fluent">
            <a:hlinkClick r:id="" action="ppaction://media"/>
            <a:extLst>
              <a:ext uri="{FF2B5EF4-FFF2-40B4-BE49-F238E27FC236}">
                <a16:creationId xmlns:a16="http://schemas.microsoft.com/office/drawing/2014/main" id="{4FA7F5AF-293B-AB4D-A768-3E09567261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28566" y="2861185"/>
            <a:ext cx="5251450" cy="326421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9E3A1F-8093-3441-B6FE-0C308A400EEE}"/>
              </a:ext>
            </a:extLst>
          </p:cNvPr>
          <p:cNvSpPr txBox="1">
            <a:spLocks/>
          </p:cNvSpPr>
          <p:nvPr/>
        </p:nvSpPr>
        <p:spPr>
          <a:xfrm>
            <a:off x="2632137" y="6264744"/>
            <a:ext cx="10335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Material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91ED58-EE0C-2345-B4B1-747C415E4B96}"/>
              </a:ext>
            </a:extLst>
          </p:cNvPr>
          <p:cNvSpPr txBox="1">
            <a:spLocks/>
          </p:cNvSpPr>
          <p:nvPr/>
        </p:nvSpPr>
        <p:spPr>
          <a:xfrm>
            <a:off x="8501657" y="6264744"/>
            <a:ext cx="10335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Fluent</a:t>
            </a:r>
          </a:p>
        </p:txBody>
      </p:sp>
    </p:spTree>
    <p:extLst>
      <p:ext uri="{BB962C8B-B14F-4D97-AF65-F5344CB8AC3E}">
        <p14:creationId xmlns:p14="http://schemas.microsoft.com/office/powerpoint/2010/main" val="418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1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DEMO: </a:t>
            </a:r>
            <a:r>
              <a:rPr lang="en-US" sz="7058" dirty="0" err="1">
                <a:solidFill>
                  <a:schemeClr val="tx1"/>
                </a:solidFill>
                <a:latin typeface="Segoe UI Semibold"/>
                <a:cs typeface="Segoe UI Semibold"/>
              </a:rPr>
              <a:t>Microsoft.Maui.Graphics.Controls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663455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Customize Drawn 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523411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9240" y="2698494"/>
            <a:ext cx="11655840" cy="3351687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CustomSliderHandler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SliderHandler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protected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CreateDrawable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 =&gt; new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MaterialSliderDrawable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base.Draw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   //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own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content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}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245725" cy="861774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easiest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extend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drawn</a:t>
            </a:r>
            <a:r>
              <a:rPr lang="es-ES" dirty="0"/>
              <a:t> control </a:t>
            </a:r>
            <a:r>
              <a:rPr lang="es-ES" dirty="0" err="1"/>
              <a:t>is</a:t>
            </a:r>
            <a:r>
              <a:rPr lang="es-ES" dirty="0"/>
              <a:t> to </a:t>
            </a:r>
            <a:r>
              <a:rPr lang="es-ES" dirty="0" err="1"/>
              <a:t>simply</a:t>
            </a:r>
            <a:r>
              <a:rPr lang="es-ES" dirty="0"/>
              <a:t> </a:t>
            </a:r>
            <a:r>
              <a:rPr lang="es-ES" dirty="0" err="1"/>
              <a:t>override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b="1" dirty="0" err="1"/>
              <a:t>Draw</a:t>
            </a:r>
            <a:r>
              <a:rPr lang="es-ES" b="1" dirty="0"/>
              <a:t> </a:t>
            </a:r>
            <a:r>
              <a:rPr lang="es-ES" b="1" dirty="0" err="1"/>
              <a:t>method</a:t>
            </a:r>
            <a:r>
              <a:rPr lang="es-ES" dirty="0"/>
              <a:t> to </a:t>
            </a:r>
            <a:r>
              <a:rPr lang="es-ES" dirty="0" err="1"/>
              <a:t>draw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extra </a:t>
            </a:r>
            <a:r>
              <a:rPr lang="es-ES" dirty="0" err="1"/>
              <a:t>content</a:t>
            </a:r>
            <a:r>
              <a:rPr lang="es-ES" dirty="0"/>
              <a:t>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26412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825613" cy="4050340"/>
          </a:xfrm>
        </p:spPr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drawn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are </a:t>
            </a:r>
            <a:r>
              <a:rPr lang="es-ES" dirty="0" err="1"/>
              <a:t>created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b="1" dirty="0" err="1"/>
              <a:t>layers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possible</a:t>
            </a:r>
            <a:r>
              <a:rPr lang="es-ES" dirty="0"/>
              <a:t> to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, in </a:t>
            </a:r>
            <a:r>
              <a:rPr lang="es-ES" dirty="0" err="1"/>
              <a:t>addition</a:t>
            </a:r>
            <a:r>
              <a:rPr lang="es-ES" dirty="0"/>
              <a:t> to </a:t>
            </a:r>
            <a:r>
              <a:rPr lang="es-ES" dirty="0" err="1"/>
              <a:t>customizing</a:t>
            </a:r>
            <a:r>
              <a:rPr lang="es-ES" dirty="0"/>
              <a:t> a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adding</a:t>
            </a:r>
            <a:r>
              <a:rPr lang="es-ES" dirty="0"/>
              <a:t>/</a:t>
            </a:r>
            <a:r>
              <a:rPr lang="es-ES" dirty="0" err="1"/>
              <a:t>removing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.</a:t>
            </a:r>
          </a:p>
          <a:p>
            <a:endParaRPr lang="es-ES" sz="2800" dirty="0"/>
          </a:p>
          <a:p>
            <a:r>
              <a:rPr lang="es-ES" dirty="0"/>
              <a:t>As in .NET MAUI, </a:t>
            </a:r>
            <a:r>
              <a:rPr lang="es-ES" dirty="0" err="1"/>
              <a:t>drawn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use </a:t>
            </a:r>
            <a:r>
              <a:rPr lang="es-ES" dirty="0" err="1"/>
              <a:t>Handlers</a:t>
            </a:r>
            <a:r>
              <a:rPr lang="es-ES" dirty="0"/>
              <a:t> and a </a:t>
            </a:r>
            <a:r>
              <a:rPr lang="es-ES" b="1" dirty="0" err="1"/>
              <a:t>DrawMapper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.</a:t>
            </a:r>
            <a:endParaRPr lang="es-ES" sz="2800" dirty="0"/>
          </a:p>
        </p:txBody>
      </p:sp>
      <p:pic>
        <p:nvPicPr>
          <p:cNvPr id="1026" name="Picture 2" descr="Mobile Design Techniques. by Nick Babich | by Nick Babich | UX Planet">
            <a:extLst>
              <a:ext uri="{FF2B5EF4-FFF2-40B4-BE49-F238E27FC236}">
                <a16:creationId xmlns:a16="http://schemas.microsoft.com/office/drawing/2014/main" id="{D90313A6-3959-9B48-ADB1-C9863F54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0767"/>
            <a:ext cx="5825613" cy="36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9240" y="2698494"/>
            <a:ext cx="11655840" cy="1178784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DrawMapper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nameof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ISliderDrawable.DrawThumb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)] = 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slider) =&gt;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b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245725" cy="590369"/>
          </a:xfrm>
        </p:spPr>
        <p:txBody>
          <a:bodyPr/>
          <a:lstStyle/>
          <a:p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draw</a:t>
            </a:r>
            <a:r>
              <a:rPr lang="es-ES" dirty="0"/>
              <a:t> a </a:t>
            </a:r>
            <a:r>
              <a:rPr lang="es-ES" b="1" dirty="0" err="1"/>
              <a:t>specific</a:t>
            </a:r>
            <a:r>
              <a:rPr lang="es-ES" b="1" dirty="0"/>
              <a:t> </a:t>
            </a:r>
            <a:r>
              <a:rPr lang="es-ES" b="1" dirty="0" err="1"/>
              <a:t>layer</a:t>
            </a:r>
            <a:r>
              <a:rPr lang="es-ES" dirty="0"/>
              <a:t>.</a:t>
            </a:r>
          </a:p>
          <a:p>
            <a:endParaRPr lang="es-ES" sz="2800" dirty="0"/>
          </a:p>
          <a:p>
            <a:endParaRPr lang="es-ES" dirty="0"/>
          </a:p>
          <a:p>
            <a:endParaRPr lang="es-ES" sz="2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48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74" y="365125"/>
            <a:ext cx="5119781" cy="1951353"/>
          </a:xfrm>
        </p:spPr>
        <p:txBody>
          <a:bodyPr vert="horz" wrap="square" lIns="45720" tIns="22860" rIns="45720" bIns="22860" rtlCol="0" anchor="ctr">
            <a:normAutofit fontScale="90000"/>
          </a:bodyPr>
          <a:lstStyle/>
          <a:p>
            <a:pPr defTabSz="457200"/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Javier Suárez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75" y="2575034"/>
            <a:ext cx="5119780" cy="3462228"/>
          </a:xfrm>
        </p:spPr>
        <p:txBody>
          <a:bodyPr vert="horz" wrap="square" lIns="45720" tIns="22860" rIns="45720" bIns="22860" rtlCol="0">
            <a:normAutofit/>
          </a:bodyPr>
          <a:lstStyle/>
          <a:p>
            <a:pPr defTabSz="457200"/>
            <a:r>
              <a:rPr lang="en-US" sz="1800" dirty="0"/>
              <a:t>Hi!. Mi name is Javier, </a:t>
            </a:r>
            <a:r>
              <a:rPr lang="es-ES" sz="1800" dirty="0"/>
              <a:t>I </a:t>
            </a:r>
            <a:r>
              <a:rPr lang="es-ES" sz="1800" dirty="0" err="1"/>
              <a:t>work</a:t>
            </a:r>
            <a:r>
              <a:rPr lang="es-ES" sz="1800" dirty="0"/>
              <a:t> in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Xamarin.Forms</a:t>
            </a:r>
            <a:r>
              <a:rPr lang="es-ES" sz="1800" dirty="0"/>
              <a:t> and .NET MAUI </a:t>
            </a:r>
            <a:r>
              <a:rPr lang="es-ES" sz="1800" dirty="0" err="1"/>
              <a:t>team</a:t>
            </a:r>
            <a:r>
              <a:rPr lang="es-ES" sz="1800" dirty="0"/>
              <a:t> at Microsoft. </a:t>
            </a:r>
            <a:r>
              <a:rPr lang="es-ES" sz="1800" dirty="0">
                <a:effectLst/>
              </a:rPr>
              <a:t>I </a:t>
            </a:r>
            <a:r>
              <a:rPr lang="es-ES" sz="1800" dirty="0" err="1">
                <a:effectLst/>
              </a:rPr>
              <a:t>love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participating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technical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communities</a:t>
            </a:r>
            <a:r>
              <a:rPr lang="es-ES" sz="1800" dirty="0">
                <a:effectLst/>
              </a:rPr>
              <a:t> and I am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coordinator</a:t>
            </a:r>
            <a:r>
              <a:rPr lang="es-ES" sz="1800" dirty="0">
                <a:effectLst/>
              </a:rPr>
              <a:t> of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SevillaDotNet</a:t>
            </a:r>
            <a:r>
              <a:rPr lang="es-ES" sz="1800" dirty="0">
                <a:effectLst/>
              </a:rPr>
              <a:t> and SVQXDG </a:t>
            </a:r>
            <a:r>
              <a:rPr lang="es-ES" sz="1800" dirty="0" err="1">
                <a:effectLst/>
              </a:rPr>
              <a:t>groups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Seville</a:t>
            </a:r>
            <a:r>
              <a:rPr lang="es-ES" sz="1800" dirty="0">
                <a:effectLst/>
              </a:rPr>
              <a:t>. </a:t>
            </a:r>
            <a:r>
              <a:rPr lang="es-ES" sz="1800" dirty="0" err="1">
                <a:effectLst/>
              </a:rPr>
              <a:t>You</a:t>
            </a:r>
            <a:r>
              <a:rPr lang="es-ES" sz="1800" dirty="0">
                <a:effectLst/>
              </a:rPr>
              <a:t> can </a:t>
            </a:r>
            <a:r>
              <a:rPr lang="es-ES" sz="1800" dirty="0" err="1">
                <a:effectLst/>
              </a:rPr>
              <a:t>contact</a:t>
            </a:r>
            <a:r>
              <a:rPr lang="es-ES" sz="1800" dirty="0">
                <a:effectLst/>
              </a:rPr>
              <a:t> me: </a:t>
            </a:r>
          </a:p>
          <a:p>
            <a:pPr defTabSz="457200"/>
            <a:endParaRPr lang="es-ES" sz="1800" dirty="0">
              <a:effectLst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/>
              <a:t>@</a:t>
            </a:r>
            <a:r>
              <a:rPr lang="en-US" sz="1800" dirty="0" err="1"/>
              <a:t>jsuarezruiz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javiersuarezruiz@hotmail.com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https://javiersuarezruiz.wordpress.com</a:t>
            </a:r>
            <a:endParaRPr lang="en-US" sz="1800" dirty="0"/>
          </a:p>
        </p:txBody>
      </p:sp>
      <p:pic>
        <p:nvPicPr>
          <p:cNvPr id="11" name="Marcador de posición de imagen 10" descr="Imagen que contiene persona, hombre, edificio, exterior&#10;&#10;Descripción generada automáticamente">
            <a:extLst>
              <a:ext uri="{FF2B5EF4-FFF2-40B4-BE49-F238E27FC236}">
                <a16:creationId xmlns:a16="http://schemas.microsoft.com/office/drawing/2014/main" id="{7A51AB59-3C3F-8246-95F4-58501895FF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5279" b="-1"/>
          <a:stretch/>
        </p:blipFill>
        <p:spPr>
          <a:xfrm>
            <a:off x="5878863" y="5"/>
            <a:ext cx="6312739" cy="6857992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608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6920" y="2724558"/>
            <a:ext cx="11655840" cy="3785652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CustomSliderHandler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SliderHandler</a:t>
            </a:r>
            <a:endParaRPr lang="es-ES" sz="16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protected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CreateDrawable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 =&gt; new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ViewDrawable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&gt;,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</a:t>
            </a:r>
            <a:endParaRPr lang="es-ES" sz="16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DrawBackground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DrawText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DrawThumb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DrawTrackProgress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  <a:endParaRPr lang="es-ES" sz="20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920" y="1130276"/>
            <a:ext cx="11245725" cy="1495794"/>
          </a:xfrm>
        </p:spPr>
        <p:txBody>
          <a:bodyPr/>
          <a:lstStyle/>
          <a:p>
            <a:r>
              <a:rPr lang="es-ES" sz="1800" dirty="0" err="1"/>
              <a:t>All</a:t>
            </a:r>
            <a:r>
              <a:rPr lang="es-ES" sz="1800" dirty="0"/>
              <a:t> </a:t>
            </a:r>
            <a:r>
              <a:rPr lang="es-ES" sz="1800" dirty="0" err="1"/>
              <a:t>drawn</a:t>
            </a:r>
            <a:r>
              <a:rPr lang="es-ES" sz="1800" dirty="0"/>
              <a:t> control </a:t>
            </a:r>
            <a:r>
              <a:rPr lang="es-ES" sz="1800" dirty="0" err="1"/>
              <a:t>Handlers</a:t>
            </a:r>
            <a:r>
              <a:rPr lang="es-ES" sz="1800" dirty="0"/>
              <a:t> </a:t>
            </a:r>
            <a:r>
              <a:rPr lang="es-ES" sz="1800" dirty="0" err="1"/>
              <a:t>support</a:t>
            </a:r>
            <a:r>
              <a:rPr lang="es-ES" sz="1800" dirty="0"/>
              <a:t> a </a:t>
            </a:r>
            <a:r>
              <a:rPr lang="es-ES" sz="1800" b="1" dirty="0" err="1"/>
              <a:t>Drawable</a:t>
            </a:r>
            <a:r>
              <a:rPr lang="es-ES" sz="1800" dirty="0"/>
              <a:t>. A </a:t>
            </a:r>
            <a:r>
              <a:rPr lang="es-ES" sz="1800" dirty="0" err="1"/>
              <a:t>Drawable</a:t>
            </a:r>
            <a:r>
              <a:rPr lang="es-ES" sz="1800" dirty="0"/>
              <a:t> defines </a:t>
            </a:r>
            <a:r>
              <a:rPr lang="es-ES" sz="1800" dirty="0" err="1"/>
              <a:t>the</a:t>
            </a:r>
            <a:r>
              <a:rPr lang="es-ES" sz="1800" dirty="0"/>
              <a:t> set of </a:t>
            </a:r>
            <a:r>
              <a:rPr lang="es-ES" sz="1800" dirty="0" err="1"/>
              <a:t>elements</a:t>
            </a:r>
            <a:r>
              <a:rPr lang="es-ES" sz="1800" dirty="0"/>
              <a:t> to </a:t>
            </a:r>
            <a:r>
              <a:rPr lang="es-ES" sz="1800" dirty="0" err="1"/>
              <a:t>draw</a:t>
            </a:r>
            <a:r>
              <a:rPr lang="es-ES" sz="1800" dirty="0"/>
              <a:t>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screen</a:t>
            </a:r>
            <a:r>
              <a:rPr lang="es-ES" sz="1800" dirty="0"/>
              <a:t> </a:t>
            </a:r>
            <a:r>
              <a:rPr lang="es-ES" sz="1800" dirty="0" err="1"/>
              <a:t>by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control. </a:t>
            </a:r>
            <a:r>
              <a:rPr lang="es-ES" sz="1800" dirty="0" err="1"/>
              <a:t>We</a:t>
            </a:r>
            <a:r>
              <a:rPr lang="es-ES" sz="1800" dirty="0"/>
              <a:t> can </a:t>
            </a:r>
            <a:r>
              <a:rPr lang="es-ES" sz="1800" dirty="0" err="1"/>
              <a:t>quickly</a:t>
            </a:r>
            <a:r>
              <a:rPr lang="es-ES" sz="1800" dirty="0"/>
              <a:t> </a:t>
            </a:r>
            <a:r>
              <a:rPr lang="es-ES" sz="1800" dirty="0" err="1"/>
              <a:t>switch</a:t>
            </a:r>
            <a:r>
              <a:rPr lang="es-ES" sz="1800" dirty="0"/>
              <a:t> </a:t>
            </a:r>
            <a:r>
              <a:rPr lang="es-ES" sz="1800" dirty="0" err="1"/>
              <a:t>between</a:t>
            </a:r>
            <a:r>
              <a:rPr lang="es-ES" sz="1800" dirty="0"/>
              <a:t> 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 and Material </a:t>
            </a:r>
            <a:r>
              <a:rPr lang="es-ES" sz="1800" dirty="0" err="1"/>
              <a:t>where</a:t>
            </a:r>
            <a:r>
              <a:rPr lang="es-ES" sz="1800" dirty="0"/>
              <a:t> </a:t>
            </a:r>
            <a:r>
              <a:rPr lang="es-ES" sz="1800" dirty="0" err="1"/>
              <a:t>what</a:t>
            </a:r>
            <a:r>
              <a:rPr lang="es-ES" sz="1800" dirty="0"/>
              <a:t> </a:t>
            </a:r>
            <a:r>
              <a:rPr lang="es-ES" sz="1800" dirty="0" err="1"/>
              <a:t>we</a:t>
            </a:r>
            <a:r>
              <a:rPr lang="es-ES" sz="1800" dirty="0"/>
              <a:t> are </a:t>
            </a:r>
            <a:r>
              <a:rPr lang="es-ES" sz="1800" dirty="0" err="1"/>
              <a:t>really</a:t>
            </a:r>
            <a:r>
              <a:rPr lang="es-ES" sz="1800" dirty="0"/>
              <a:t> </a:t>
            </a:r>
            <a:r>
              <a:rPr lang="es-ES" sz="1800" dirty="0" err="1"/>
              <a:t>doing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, </a:t>
            </a:r>
            <a:r>
              <a:rPr lang="es-ES" sz="1800" dirty="0" err="1"/>
              <a:t>change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Drawable</a:t>
            </a:r>
            <a:r>
              <a:rPr lang="es-ES" sz="1800" dirty="0"/>
              <a:t> to use.</a:t>
            </a:r>
          </a:p>
          <a:p>
            <a:endParaRPr lang="es-ES" sz="1800" dirty="0"/>
          </a:p>
          <a:p>
            <a:r>
              <a:rPr lang="es-ES" sz="1800" dirty="0" err="1"/>
              <a:t>We</a:t>
            </a:r>
            <a:r>
              <a:rPr lang="es-ES" sz="1800" dirty="0"/>
              <a:t> can set a </a:t>
            </a:r>
            <a:r>
              <a:rPr lang="es-ES" sz="1800" dirty="0" err="1"/>
              <a:t>custom</a:t>
            </a:r>
            <a:r>
              <a:rPr lang="es-ES" sz="1800" dirty="0"/>
              <a:t> </a:t>
            </a:r>
            <a:r>
              <a:rPr lang="es-ES" sz="1800" dirty="0" err="1"/>
              <a:t>Drawable</a:t>
            </a:r>
            <a:r>
              <a:rPr lang="es-ES" sz="1800" dirty="0"/>
              <a:t> in case </a:t>
            </a:r>
            <a:r>
              <a:rPr lang="es-ES" sz="1800" dirty="0" err="1"/>
              <a:t>we</a:t>
            </a:r>
            <a:r>
              <a:rPr lang="es-ES" sz="1800" dirty="0"/>
              <a:t> </a:t>
            </a:r>
            <a:r>
              <a:rPr lang="es-ES" sz="1800" dirty="0" err="1"/>
              <a:t>want</a:t>
            </a:r>
            <a:r>
              <a:rPr lang="es-ES" sz="1800" dirty="0"/>
              <a:t> to </a:t>
            </a:r>
            <a:r>
              <a:rPr lang="es-ES" sz="1800" dirty="0" err="1"/>
              <a:t>change</a:t>
            </a:r>
            <a:r>
              <a:rPr lang="es-ES" sz="1800" dirty="0"/>
              <a:t> </a:t>
            </a:r>
            <a:r>
              <a:rPr lang="es-ES" sz="1800" dirty="0" err="1"/>
              <a:t>how</a:t>
            </a:r>
            <a:r>
              <a:rPr lang="es-ES" sz="1800" dirty="0"/>
              <a:t> </a:t>
            </a:r>
            <a:r>
              <a:rPr lang="es-ES" sz="1800" dirty="0" err="1"/>
              <a:t>each</a:t>
            </a:r>
            <a:r>
              <a:rPr lang="es-ES" sz="1800" dirty="0"/>
              <a:t> </a:t>
            </a:r>
            <a:r>
              <a:rPr lang="es-ES" sz="1800" dirty="0" err="1"/>
              <a:t>part</a:t>
            </a:r>
            <a:r>
              <a:rPr lang="es-ES" sz="1800" dirty="0"/>
              <a:t> of a </a:t>
            </a:r>
            <a:r>
              <a:rPr lang="es-ES" sz="1800" dirty="0" err="1"/>
              <a:t>specific</a:t>
            </a:r>
            <a:r>
              <a:rPr lang="es-ES" sz="1800" dirty="0"/>
              <a:t> control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drawn</a:t>
            </a:r>
            <a:r>
              <a:rPr lang="es-E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26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DEMO: </a:t>
            </a:r>
            <a:r>
              <a:rPr lang="en-US" sz="5300" dirty="0">
                <a:solidFill>
                  <a:schemeClr val="tx1"/>
                </a:solidFill>
                <a:latin typeface="Segoe UI Semibold"/>
                <a:cs typeface="Segoe UI Semibold"/>
              </a:rPr>
              <a:t>Customize existing </a:t>
            </a:r>
            <a:r>
              <a:rPr lang="en-US" sz="5300" dirty="0" err="1">
                <a:solidFill>
                  <a:schemeClr val="tx1"/>
                </a:solidFill>
                <a:latin typeface="Segoe UI Semibold"/>
                <a:cs typeface="Segoe UI Semibold"/>
              </a:rPr>
              <a:t>Microsoft.Maui.Graphics.Controls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571868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Create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custom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6919" y="2989077"/>
            <a:ext cx="11655840" cy="1993623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Persona :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GraphicsView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base.Draw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}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336752"/>
            <a:ext cx="11653518" cy="4825937"/>
          </a:xfrm>
        </p:spPr>
        <p:txBody>
          <a:bodyPr/>
          <a:lstStyle/>
          <a:p>
            <a:r>
              <a:rPr lang="es-ES" dirty="0"/>
              <a:t>To </a:t>
            </a:r>
            <a:r>
              <a:rPr lang="es-ES" dirty="0" err="1"/>
              <a:t>create</a:t>
            </a:r>
            <a:r>
              <a:rPr lang="es-ES" dirty="0"/>
              <a:t> a </a:t>
            </a:r>
            <a:r>
              <a:rPr lang="es-ES" dirty="0" err="1"/>
              <a:t>custom</a:t>
            </a:r>
            <a:r>
              <a:rPr lang="es-ES" dirty="0"/>
              <a:t> control, </a:t>
            </a:r>
            <a:r>
              <a:rPr lang="es-ES" dirty="0" err="1"/>
              <a:t>just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GraphicsView</a:t>
            </a:r>
            <a:r>
              <a:rPr lang="es-ES" dirty="0"/>
              <a:t> control. </a:t>
            </a:r>
            <a:r>
              <a:rPr lang="es-ES" dirty="0" err="1"/>
              <a:t>This</a:t>
            </a:r>
            <a:r>
              <a:rPr lang="es-ES" dirty="0"/>
              <a:t> control </a:t>
            </a:r>
            <a:r>
              <a:rPr lang="es-ES" dirty="0" err="1"/>
              <a:t>creates</a:t>
            </a:r>
            <a:r>
              <a:rPr lang="es-ES" dirty="0"/>
              <a:t> a </a:t>
            </a:r>
            <a:r>
              <a:rPr lang="es-ES" dirty="0" err="1"/>
              <a:t>Canvas</a:t>
            </a:r>
            <a:r>
              <a:rPr lang="es-ES" dirty="0"/>
              <a:t> and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</a:t>
            </a:r>
            <a:r>
              <a:rPr lang="es-ES" dirty="0" err="1"/>
              <a:t>draw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Draw</a:t>
            </a:r>
            <a:r>
              <a:rPr lang="es-ES" b="1" dirty="0"/>
              <a:t> </a:t>
            </a:r>
            <a:r>
              <a:rPr lang="es-ES" b="1" dirty="0" err="1"/>
              <a:t>method</a:t>
            </a:r>
            <a:r>
              <a:rPr lang="es-ES" dirty="0"/>
              <a:t>.</a:t>
            </a:r>
          </a:p>
          <a:p>
            <a:endParaRPr lang="es-ES" sz="2800" dirty="0"/>
          </a:p>
          <a:p>
            <a:endParaRPr lang="es-ES" dirty="0"/>
          </a:p>
          <a:p>
            <a:endParaRPr lang="es-ES" sz="2800" dirty="0"/>
          </a:p>
          <a:p>
            <a:endParaRPr lang="es-ES" dirty="0"/>
          </a:p>
          <a:p>
            <a:endParaRPr lang="es-ES" sz="2800" dirty="0"/>
          </a:p>
          <a:p>
            <a:r>
              <a:rPr lang="es-ES" dirty="0" err="1"/>
              <a:t>GraphicsView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has </a:t>
            </a:r>
            <a:r>
              <a:rPr lang="es-ES" dirty="0" err="1"/>
              <a:t>touch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, more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options</a:t>
            </a:r>
            <a:r>
              <a:rPr lang="es-ES" dirty="0"/>
              <a:t> to </a:t>
            </a:r>
            <a:r>
              <a:rPr lang="es-ES" dirty="0" err="1"/>
              <a:t>organize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drawing</a:t>
            </a:r>
            <a:r>
              <a:rPr lang="es-ES" dirty="0"/>
              <a:t> in </a:t>
            </a:r>
            <a:r>
              <a:rPr lang="es-ES" dirty="0" err="1"/>
              <a:t>layers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891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Experimental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stuff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2" y="1621889"/>
            <a:ext cx="6597072" cy="2646878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Reaching new platforms is easier!. While using native stuff require a Handler to map each .NET MAUI control to a native control, with drawn controls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"only"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require to map the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GraphicsView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, the canvas where draw along with being able to access touch events, etc.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https://github.com/jsuarezruiz/maui-linux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A5AE3AD-EDBA-804B-955F-A16B1B89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635" y="610694"/>
            <a:ext cx="5054124" cy="6119486"/>
          </a:xfrm>
          <a:prstGeom prst="rect">
            <a:avLst/>
          </a:prstGeom>
        </p:spPr>
      </p:pic>
      <p:pic>
        <p:nvPicPr>
          <p:cNvPr id="6" name="Picture 2" descr=".NET MAUI for Linux">
            <a:extLst>
              <a:ext uri="{FF2B5EF4-FFF2-40B4-BE49-F238E27FC236}">
                <a16:creationId xmlns:a16="http://schemas.microsoft.com/office/drawing/2014/main" id="{E2F4DF16-1111-3641-8013-10539F5F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79" y="4268767"/>
            <a:ext cx="2434918" cy="227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720839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Next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steps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!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3518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/>
              <a:t>Add</a:t>
            </a:r>
            <a:r>
              <a:rPr lang="es-ES" sz="2800" dirty="0"/>
              <a:t> </a:t>
            </a:r>
            <a:r>
              <a:rPr lang="es-ES" sz="2800" b="1" dirty="0" err="1"/>
              <a:t>RenderMode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: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Complete </a:t>
            </a:r>
            <a:r>
              <a:rPr lang="es-ES" sz="2800" dirty="0" err="1"/>
              <a:t>pending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properties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Complete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pending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details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related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Themes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More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accesibility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options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like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high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contrast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colors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Add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more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ways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customize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every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control (a 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XAML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option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).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480AF1-3501-0D44-82FE-1ECBF499A59B}"/>
              </a:ext>
            </a:extLst>
          </p:cNvPr>
          <p:cNvSpPr/>
          <p:nvPr/>
        </p:nvSpPr>
        <p:spPr>
          <a:xfrm>
            <a:off x="269241" y="2147888"/>
            <a:ext cx="11655840" cy="363946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Menlo" panose="020B0609030804020204" pitchFamily="49" charset="0"/>
              </a:rPr>
              <a:t>RenderMode</a:t>
            </a:r>
            <a:r>
              <a:rPr lang="es-ES" dirty="0">
                <a:solidFill>
                  <a:schemeClr val="bg1"/>
                </a:solidFill>
                <a:latin typeface="Menlo" panose="020B0609030804020204" pitchFamily="49" charset="0"/>
              </a:rPr>
              <a:t>=“</a:t>
            </a:r>
            <a:r>
              <a:rPr lang="es-ES" dirty="0" err="1">
                <a:solidFill>
                  <a:schemeClr val="bg1"/>
                </a:solidFill>
                <a:latin typeface="Menlo" panose="020B0609030804020204" pitchFamily="49" charset="0"/>
              </a:rPr>
              <a:t>Native|Skia</a:t>
            </a:r>
            <a:r>
              <a:rPr lang="es-ES" dirty="0">
                <a:solidFill>
                  <a:schemeClr val="bg1"/>
                </a:solidFill>
                <a:latin typeface="Menlo" panose="020B0609030804020204" pitchFamily="49" charset="0"/>
              </a:rPr>
              <a:t>”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Feedback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146" name="Picture 2" descr="Resultado de imagen de want your feedback">
            <a:extLst>
              <a:ext uri="{FF2B5EF4-FFF2-40B4-BE49-F238E27FC236}">
                <a16:creationId xmlns:a16="http://schemas.microsoft.com/office/drawing/2014/main" id="{1AFC2D70-6CCB-644A-BD1D-1FC170517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47" y="1416105"/>
            <a:ext cx="3636705" cy="455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38BE95-127F-9B48-8C6C-96D471470D70}"/>
              </a:ext>
            </a:extLst>
          </p:cNvPr>
          <p:cNvSpPr/>
          <p:nvPr/>
        </p:nvSpPr>
        <p:spPr>
          <a:xfrm>
            <a:off x="3359808" y="6233967"/>
            <a:ext cx="558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github.com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dotnet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issues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400514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Summary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5840" cy="46535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Microsoft.Maui.Graphics.Controls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b="1" dirty="0"/>
              <a:t>experimental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in </a:t>
            </a:r>
            <a:r>
              <a:rPr lang="es-ES" dirty="0" err="1"/>
              <a:t>Xamarin.Forms</a:t>
            </a:r>
            <a:r>
              <a:rPr lang="es-ES" dirty="0"/>
              <a:t> Visual </a:t>
            </a:r>
            <a:r>
              <a:rPr lang="es-ES" dirty="0" err="1"/>
              <a:t>allowing</a:t>
            </a:r>
            <a:r>
              <a:rPr lang="es-ES" dirty="0"/>
              <a:t> to </a:t>
            </a:r>
            <a:r>
              <a:rPr lang="es-ES" dirty="0" err="1"/>
              <a:t>choose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 </a:t>
            </a:r>
            <a:r>
              <a:rPr lang="es-ES" b="1" dirty="0" err="1"/>
              <a:t>Cupertino</a:t>
            </a:r>
            <a:r>
              <a:rPr lang="es-ES" b="1" dirty="0"/>
              <a:t>, </a:t>
            </a:r>
            <a:r>
              <a:rPr lang="es-ES" b="1" dirty="0" err="1"/>
              <a:t>Fluent</a:t>
            </a:r>
            <a:r>
              <a:rPr lang="es-ES" b="1" dirty="0"/>
              <a:t> and Material</a:t>
            </a:r>
            <a:r>
              <a:rPr lang="es-ES" dirty="0"/>
              <a:t> 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instead</a:t>
            </a:r>
            <a:r>
              <a:rPr lang="es-ES" dirty="0"/>
              <a:t> of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, are </a:t>
            </a:r>
            <a:r>
              <a:rPr lang="es-ES" b="1" dirty="0" err="1"/>
              <a:t>drawn</a:t>
            </a:r>
            <a:r>
              <a:rPr lang="es-ES" b="1" dirty="0"/>
              <a:t> </a:t>
            </a:r>
            <a:r>
              <a:rPr lang="es-ES" b="1" dirty="0" err="1"/>
              <a:t>controls</a:t>
            </a:r>
            <a:r>
              <a:rPr lang="es-ES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Visual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theme</a:t>
            </a:r>
            <a:r>
              <a:rPr lang="es-ES" dirty="0"/>
              <a:t>, RTL and </a:t>
            </a:r>
            <a:r>
              <a:rPr lang="es-ES" dirty="0" err="1"/>
              <a:t>accesibility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Could</a:t>
            </a:r>
            <a:r>
              <a:rPr lang="es-ES" dirty="0"/>
              <a:t> be </a:t>
            </a:r>
            <a:r>
              <a:rPr lang="es-ES" dirty="0" err="1"/>
              <a:t>part</a:t>
            </a:r>
            <a:r>
              <a:rPr lang="es-ES" dirty="0"/>
              <a:t> of .NET MAUI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,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collect</a:t>
            </a:r>
            <a:r>
              <a:rPr lang="es-ES" dirty="0"/>
              <a:t> </a:t>
            </a:r>
            <a:r>
              <a:rPr lang="es-ES" dirty="0" err="1"/>
              <a:t>feedback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8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Releases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5840" cy="46535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considering</a:t>
            </a:r>
            <a:r>
              <a:rPr lang="es-ES" dirty="0"/>
              <a:t> </a:t>
            </a:r>
            <a:r>
              <a:rPr lang="es-ES" dirty="0" err="1"/>
              <a:t>whether</a:t>
            </a:r>
            <a:r>
              <a:rPr lang="es-ES" dirty="0"/>
              <a:t> to </a:t>
            </a:r>
            <a:r>
              <a:rPr lang="es-ES" dirty="0" err="1"/>
              <a:t>include</a:t>
            </a:r>
            <a:r>
              <a:rPr lang="es-ES" dirty="0"/>
              <a:t> </a:t>
            </a:r>
            <a:r>
              <a:rPr lang="es-ES" dirty="0" err="1"/>
              <a:t>GraphicsControls</a:t>
            </a:r>
            <a:r>
              <a:rPr lang="es-ES" dirty="0"/>
              <a:t> in .NET 7 as </a:t>
            </a:r>
            <a:r>
              <a:rPr lang="es-ES" dirty="0" err="1"/>
              <a:t>part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.NET MAUI.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experimental </a:t>
            </a:r>
            <a:r>
              <a:rPr lang="es-ES" dirty="0" err="1"/>
              <a:t>library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explore ideas and </a:t>
            </a:r>
            <a:r>
              <a:rPr lang="es-ES" dirty="0" err="1"/>
              <a:t>above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feedback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, </a:t>
            </a:r>
            <a:r>
              <a:rPr lang="es-ES" dirty="0" err="1"/>
              <a:t>developers</a:t>
            </a:r>
            <a:r>
              <a:rPr lang="es-ES" dirty="0"/>
              <a:t>, etc. to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interesting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apps.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Prior to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NuGet</a:t>
            </a:r>
            <a:r>
              <a:rPr lang="es-ES" dirty="0"/>
              <a:t> </a:t>
            </a:r>
            <a:r>
              <a:rPr lang="es-ES" dirty="0" err="1"/>
              <a:t>Preview</a:t>
            </a:r>
            <a:r>
              <a:rPr lang="es-ES" dirty="0"/>
              <a:t> </a:t>
            </a:r>
            <a:r>
              <a:rPr lang="es-ES" dirty="0" err="1"/>
              <a:t>packages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released</a:t>
            </a:r>
            <a:r>
              <a:rPr lang="es-ES" dirty="0"/>
              <a:t> to be </a:t>
            </a:r>
            <a:r>
              <a:rPr lang="es-ES" dirty="0" err="1"/>
              <a:t>able</a:t>
            </a:r>
            <a:r>
              <a:rPr lang="es-ES" dirty="0"/>
              <a:t> to test </a:t>
            </a:r>
            <a:r>
              <a:rPr lang="es-ES" dirty="0" err="1"/>
              <a:t>alongside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.NET MAUI </a:t>
            </a:r>
            <a:r>
              <a:rPr lang="es-ES" dirty="0" err="1"/>
              <a:t>Previews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be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alternative</a:t>
            </a:r>
            <a:r>
              <a:rPr lang="es-ES" dirty="0"/>
              <a:t> to </a:t>
            </a:r>
            <a:r>
              <a:rPr lang="es-ES" dirty="0" err="1"/>
              <a:t>Xamarin.Forms</a:t>
            </a:r>
            <a:r>
              <a:rPr lang="es-ES" dirty="0"/>
              <a:t> Visual.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3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1">
            <a:extLst>
              <a:ext uri="{FF2B5EF4-FFF2-40B4-BE49-F238E27FC236}">
                <a16:creationId xmlns:a16="http://schemas.microsoft.com/office/drawing/2014/main" id="{7DCFFCB0-A9D5-A042-A287-0519EA01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57336"/>
            <a:ext cx="12192000" cy="67006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C78453-CA45-8C45-9873-568053E1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17" y="613627"/>
            <a:ext cx="10515600" cy="92301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19497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D302-E5A0-304C-9555-5B404D21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82438"/>
            <a:ext cx="10515600" cy="923010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D910EE-5034-9441-BC75-0DA291E2B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8651" y="3575030"/>
            <a:ext cx="2438054" cy="25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57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bilog.files.wordpress.com/2012/11/hands-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55" y="2836357"/>
            <a:ext cx="7020291" cy="40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68382" y="1400251"/>
            <a:ext cx="10971244" cy="1193631"/>
          </a:xfrm>
          <a:prstGeom prst="rect">
            <a:avLst/>
          </a:prstGeom>
        </p:spPr>
        <p:txBody>
          <a:bodyPr vert="horz" lIns="121903" tIns="60952" rIns="121903" bIns="60952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/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Do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hesitate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to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ask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7763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09010-B767-487B-8834-4AFBB7CE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.NET MAUI </a:t>
            </a:r>
            <a:r>
              <a:rPr lang="en-US" b="1" dirty="0">
                <a:latin typeface="Segoe UI Semibold"/>
                <a:cs typeface="Segoe UI Semibold"/>
              </a:rPr>
              <a:t>Summary</a:t>
            </a:r>
            <a:endParaRPr lang="en-US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65461-F19D-43FD-B026-2FF8AE442C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30191" y="1498671"/>
            <a:ext cx="4992903" cy="2013345"/>
          </a:xfrm>
        </p:spPr>
        <p:txBody>
          <a:bodyPr vert="horz" wrap="square" lIns="146284" tIns="91427" rIns="146284" bIns="91427" rtlCol="0" anchor="t">
            <a:spAutoFit/>
          </a:bodyPr>
          <a:lstStyle/>
          <a:p>
            <a:pPr marL="0" indent="0">
              <a:buNone/>
            </a:pPr>
            <a:r>
              <a:rPr lang="en-US" sz="1765" dirty="0">
                <a:cs typeface="Segoe UI"/>
              </a:rPr>
              <a:t>SDK-style projects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Single-headed project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CLI support</a:t>
            </a:r>
            <a:endParaRPr lang="en-US" sz="1765" dirty="0"/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.NET 6 BCL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Multi-paradigm</a:t>
            </a:r>
          </a:p>
          <a:p>
            <a:pPr marL="347928" indent="-236175"/>
            <a:r>
              <a:rPr lang="en-US" sz="1372" dirty="0">
                <a:latin typeface="Segoe UI"/>
                <a:cs typeface="Segoe UI"/>
              </a:rPr>
              <a:t>XAML markup &amp; C# UI supported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A9897-6730-462A-A0FB-FAC52EB902D1}"/>
              </a:ext>
            </a:extLst>
          </p:cNvPr>
          <p:cNvSpPr txBox="1"/>
          <p:nvPr/>
        </p:nvSpPr>
        <p:spPr>
          <a:xfrm>
            <a:off x="1487225" y="3202811"/>
            <a:ext cx="3566691" cy="664370"/>
          </a:xfrm>
          <a:prstGeom prst="rect">
            <a:avLst/>
          </a:prstGeom>
          <a:solidFill>
            <a:schemeClr val="accent1"/>
          </a:solidFill>
        </p:spPr>
        <p:txBody>
          <a:bodyPr wrap="square" lIns="238978" tIns="191181" rIns="238978" bIns="191181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2000" ker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3849">
              <a:defRPr/>
            </a:pPr>
            <a:endParaRPr lang="en-US" sz="1333" b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F12F5-E289-475F-8785-C68FE1FCA2C9}"/>
              </a:ext>
            </a:extLst>
          </p:cNvPr>
          <p:cNvSpPr/>
          <p:nvPr/>
        </p:nvSpPr>
        <p:spPr bwMode="auto">
          <a:xfrm>
            <a:off x="1388326" y="1944457"/>
            <a:ext cx="1172605" cy="19468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9BA511-F11C-43EE-A2CF-F6FA89E4A545}"/>
              </a:ext>
            </a:extLst>
          </p:cNvPr>
          <p:cNvGrpSpPr/>
          <p:nvPr/>
        </p:nvGrpSpPr>
        <p:grpSpPr>
          <a:xfrm>
            <a:off x="2088240" y="1685601"/>
            <a:ext cx="2427160" cy="1408740"/>
            <a:chOff x="8111953" y="2017047"/>
            <a:chExt cx="2427505" cy="14089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F74018-FA88-4762-B5BF-EDDD6851FE55}"/>
                </a:ext>
              </a:extLst>
            </p:cNvPr>
            <p:cNvSpPr/>
            <p:nvPr/>
          </p:nvSpPr>
          <p:spPr bwMode="auto">
            <a:xfrm>
              <a:off x="8497202" y="2017047"/>
              <a:ext cx="848639" cy="14089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0B76F9-349C-416F-A610-DFBFA65AEB43}"/>
                </a:ext>
              </a:extLst>
            </p:cNvPr>
            <p:cNvSpPr txBox="1"/>
            <p:nvPr/>
          </p:nvSpPr>
          <p:spPr>
            <a:xfrm>
              <a:off x="8111953" y="2094694"/>
              <a:ext cx="1083178" cy="1800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DESKTOP</a:t>
              </a:r>
            </a:p>
          </p:txBody>
        </p:sp>
        <p:grpSp>
          <p:nvGrpSpPr>
            <p:cNvPr id="13" name="monitor 1" descr="monitor, desktop">
              <a:extLst>
                <a:ext uri="{FF2B5EF4-FFF2-40B4-BE49-F238E27FC236}">
                  <a16:creationId xmlns:a16="http://schemas.microsoft.com/office/drawing/2014/main" id="{2F682742-257F-4440-89D5-DC55C4538BFF}"/>
                </a:ext>
              </a:extLst>
            </p:cNvPr>
            <p:cNvGrpSpPr/>
            <p:nvPr/>
          </p:nvGrpSpPr>
          <p:grpSpPr>
            <a:xfrm>
              <a:off x="8118713" y="2438284"/>
              <a:ext cx="1128359" cy="919564"/>
              <a:chOff x="4233864" y="1827214"/>
              <a:chExt cx="403225" cy="328613"/>
            </a:xfrm>
          </p:grpSpPr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ABF1F185-E43D-4259-9E88-B9E0FFAD0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B500E180-6E11-4CCE-A83E-7E02182E5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173">
                <a:extLst>
                  <a:ext uri="{FF2B5EF4-FFF2-40B4-BE49-F238E27FC236}">
                    <a16:creationId xmlns:a16="http://schemas.microsoft.com/office/drawing/2014/main" id="{4D901543-F66A-462B-8F30-7B18551A4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4D9078-09AE-4DC6-8F94-1918252E9AE2}"/>
                </a:ext>
              </a:extLst>
            </p:cNvPr>
            <p:cNvSpPr txBox="1"/>
            <p:nvPr/>
          </p:nvSpPr>
          <p:spPr>
            <a:xfrm>
              <a:off x="9853528" y="2094964"/>
              <a:ext cx="685930" cy="1800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MOBILE</a:t>
              </a:r>
            </a:p>
          </p:txBody>
        </p:sp>
        <p:grpSp>
          <p:nvGrpSpPr>
            <p:cNvPr id="15" name="phone" descr="phone">
              <a:extLst>
                <a:ext uri="{FF2B5EF4-FFF2-40B4-BE49-F238E27FC236}">
                  <a16:creationId xmlns:a16="http://schemas.microsoft.com/office/drawing/2014/main" id="{2D6C4FA8-360D-45BA-8882-FFF45CA9525A}"/>
                </a:ext>
              </a:extLst>
            </p:cNvPr>
            <p:cNvGrpSpPr/>
            <p:nvPr/>
          </p:nvGrpSpPr>
          <p:grpSpPr>
            <a:xfrm>
              <a:off x="9911605" y="2438291"/>
              <a:ext cx="557122" cy="921857"/>
              <a:chOff x="7648576" y="1841501"/>
              <a:chExt cx="177806" cy="301625"/>
            </a:xfrm>
          </p:grpSpPr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B23AAF6-9487-41C6-8DC1-4C14172F5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1BAACD-C7C4-49B6-B8D6-EA2007547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3BA7568A-896B-4C53-99E9-181A5EA8F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82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" name="Freeform 175">
                <a:extLst>
                  <a:ext uri="{FF2B5EF4-FFF2-40B4-BE49-F238E27FC236}">
                    <a16:creationId xmlns:a16="http://schemas.microsoft.com/office/drawing/2014/main" id="{484E0B39-BCBA-4617-A721-11BEBB1A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EB5BB1-9EEA-4A4B-90ED-822FAB6DE264}"/>
              </a:ext>
            </a:extLst>
          </p:cNvPr>
          <p:cNvGrpSpPr/>
          <p:nvPr/>
        </p:nvGrpSpPr>
        <p:grpSpPr>
          <a:xfrm>
            <a:off x="1487225" y="3929942"/>
            <a:ext cx="1754813" cy="664370"/>
            <a:chOff x="474924" y="2957810"/>
            <a:chExt cx="9253607" cy="3077297"/>
          </a:xfrm>
          <a:solidFill>
            <a:srgbClr val="00A4EF"/>
          </a:solidFill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64B13D-ECDB-4868-A7A0-9D0A1CA2AF07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E719C6-101A-489B-8F14-48C6062AC11D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Windows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1A27D6-13BC-4252-B815-4E8D49A51482}"/>
              </a:ext>
            </a:extLst>
          </p:cNvPr>
          <p:cNvGrpSpPr/>
          <p:nvPr/>
        </p:nvGrpSpPr>
        <p:grpSpPr>
          <a:xfrm>
            <a:off x="1480604" y="4645798"/>
            <a:ext cx="1761435" cy="664370"/>
            <a:chOff x="474924" y="2957810"/>
            <a:chExt cx="9253607" cy="3077297"/>
          </a:xfrm>
          <a:solidFill>
            <a:srgbClr val="2C3E50"/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016C4C-086A-48BD-9A4B-FFCE1417A6E1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EF1FE-1740-496A-87C9-60CA58846385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macOS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4C7F4-492F-446C-BE6A-9DA71124F4ED}"/>
              </a:ext>
            </a:extLst>
          </p:cNvPr>
          <p:cNvGrpSpPr/>
          <p:nvPr/>
        </p:nvGrpSpPr>
        <p:grpSpPr>
          <a:xfrm>
            <a:off x="3297687" y="3927579"/>
            <a:ext cx="1754813" cy="664370"/>
            <a:chOff x="474924" y="2957810"/>
            <a:chExt cx="9253607" cy="3077297"/>
          </a:xfrm>
          <a:solidFill>
            <a:srgbClr val="B455B6"/>
          </a:solidFill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9E99C8-552D-4BBE-B454-482818003B35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C97505-D17B-433B-9600-077FAEEA7FAA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iOS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A59245-1170-41C9-9D0A-567D6BF47620}"/>
              </a:ext>
            </a:extLst>
          </p:cNvPr>
          <p:cNvGrpSpPr/>
          <p:nvPr/>
        </p:nvGrpSpPr>
        <p:grpSpPr>
          <a:xfrm>
            <a:off x="3299102" y="4637532"/>
            <a:ext cx="1754813" cy="664370"/>
            <a:chOff x="474924" y="2957810"/>
            <a:chExt cx="9253607" cy="3077297"/>
          </a:xfrm>
          <a:solidFill>
            <a:srgbClr val="77D065"/>
          </a:solidFill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9F19CA-17DC-410F-B4B9-AF185962737D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856E43-1D63-4C31-9D18-0EB2AEBB6F52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Android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8069B7-72F2-4412-9490-6B27F7522FEF}"/>
              </a:ext>
            </a:extLst>
          </p:cNvPr>
          <p:cNvSpPr txBox="1"/>
          <p:nvPr/>
        </p:nvSpPr>
        <p:spPr>
          <a:xfrm>
            <a:off x="1469850" y="3263522"/>
            <a:ext cx="3531666" cy="565361"/>
          </a:xfrm>
          <a:prstGeom prst="rect">
            <a:avLst/>
          </a:prstGeom>
          <a:solidFill>
            <a:schemeClr val="accent1">
              <a:alpha val="10196"/>
            </a:schemeClr>
          </a:solidFill>
        </p:spPr>
        <p:txBody>
          <a:bodyPr wrap="square" lIns="238978" tIns="191181" rIns="238978" bIns="191181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913849">
              <a:defRPr/>
            </a:pPr>
            <a:r>
              <a:rPr lang="en-US" sz="3000" dirty="0">
                <a:solidFill>
                  <a:srgbClr val="FFFFFF"/>
                </a:solidFill>
                <a:latin typeface="Segoe UI Semibold"/>
                <a:cs typeface="Segoe UI Semibold"/>
              </a:rPr>
              <a:t>.NET MAUI 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EE166D0-AC5D-4A45-ACDE-08D38C4FFAF1}"/>
              </a:ext>
            </a:extLst>
          </p:cNvPr>
          <p:cNvSpPr txBox="1">
            <a:spLocks/>
          </p:cNvSpPr>
          <p:nvPr/>
        </p:nvSpPr>
        <p:spPr>
          <a:xfrm>
            <a:off x="6930191" y="3897492"/>
            <a:ext cx="4992903" cy="2652761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146284" tIns="91427" rIns="146284" bIns="91427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latin typeface="Segoe UI Light" panose="020B0502040204020203" pitchFamily="34" charset="0"/>
                <a:cs typeface="Segoe UI Light" panose="020B0502040204020203" pitchFamily="34" charset="0"/>
              </a:rPr>
              <a:t>File | New</a:t>
            </a:r>
          </a:p>
          <a:p>
            <a:pPr marL="457112" indent="-457112"/>
            <a:r>
              <a:rPr lang="en-US" sz="1372" dirty="0">
                <a:latin typeface="Segoe UI"/>
                <a:cs typeface="Segoe UI"/>
              </a:rPr>
              <a:t>Multi-platform App UI (.NET)</a:t>
            </a:r>
          </a:p>
          <a:p>
            <a:pPr marL="457112" indent="-457112"/>
            <a:endParaRPr lang="en-US" sz="1372" dirty="0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latin typeface="Segoe UI Light"/>
                <a:cs typeface="Segoe UI"/>
              </a:rPr>
              <a:t>CLI</a:t>
            </a:r>
          </a:p>
          <a:p>
            <a:pPr marL="335851" indent="-335851"/>
            <a:r>
              <a:rPr lang="en-US" sz="1372" dirty="0">
                <a:latin typeface="Segoe UI"/>
                <a:cs typeface="Segoe UI"/>
              </a:rPr>
              <a:t>dotnet install </a:t>
            </a:r>
            <a:r>
              <a:rPr lang="en-US" sz="1372" dirty="0" err="1">
                <a:latin typeface="Segoe UI"/>
                <a:cs typeface="Segoe UI"/>
              </a:rPr>
              <a:t>maui</a:t>
            </a:r>
            <a:endParaRPr lang="en-US" sz="1372" dirty="0"/>
          </a:p>
          <a:p>
            <a:pPr marL="335851" indent="-335851"/>
            <a:r>
              <a:rPr lang="en-US" sz="1372" dirty="0">
                <a:latin typeface="Segoe UI"/>
                <a:cs typeface="Segoe UI"/>
              </a:rPr>
              <a:t>dotnet new </a:t>
            </a:r>
            <a:r>
              <a:rPr lang="en-US" sz="1372" dirty="0" err="1">
                <a:latin typeface="Segoe UI"/>
                <a:cs typeface="Segoe UI"/>
              </a:rPr>
              <a:t>maui</a:t>
            </a:r>
            <a:endParaRPr lang="en-US" sz="1372" dirty="0">
              <a:latin typeface="Segoe UI"/>
              <a:cs typeface="Segoe UI"/>
            </a:endParaRPr>
          </a:p>
          <a:p>
            <a:pPr marL="335851" indent="-335851"/>
            <a:endParaRPr lang="en-US" sz="1372" dirty="0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Namespaces </a:t>
            </a:r>
          </a:p>
          <a:p>
            <a:pPr marL="457112" indent="-457112"/>
            <a:r>
              <a:rPr lang="en-US" sz="1372" dirty="0" err="1">
                <a:latin typeface="Segoe UI"/>
                <a:cs typeface="Segoe UI"/>
              </a:rPr>
              <a:t>Microsoft.Maui</a:t>
            </a:r>
            <a:r>
              <a:rPr lang="en-US" sz="1372" dirty="0">
                <a:latin typeface="Segoe UI"/>
                <a:cs typeface="Segoe UI"/>
              </a:rPr>
              <a:t> 	(previously </a:t>
            </a:r>
            <a:r>
              <a:rPr lang="en-US" sz="1372" dirty="0" err="1">
                <a:latin typeface="Segoe UI"/>
                <a:cs typeface="Segoe UI"/>
              </a:rPr>
              <a:t>Xamarin.Forms</a:t>
            </a:r>
            <a:r>
              <a:rPr lang="en-US" sz="1372" dirty="0">
                <a:latin typeface="Segoe UI"/>
                <a:cs typeface="Segoe UI"/>
              </a:rPr>
              <a:t>)</a:t>
            </a:r>
          </a:p>
          <a:p>
            <a:pPr marL="457112" indent="-457112"/>
            <a:r>
              <a:rPr lang="en-US" sz="1372" dirty="0" err="1">
                <a:latin typeface="Segoe UI"/>
                <a:cs typeface="Segoe UI"/>
              </a:rPr>
              <a:t>Microsoft.Device</a:t>
            </a:r>
            <a:r>
              <a:rPr lang="en-US" sz="1372" dirty="0">
                <a:latin typeface="Segoe UI"/>
                <a:cs typeface="Segoe UI"/>
              </a:rPr>
              <a:t> 	(previously </a:t>
            </a:r>
            <a:r>
              <a:rPr lang="en-US" sz="1372" dirty="0" err="1">
                <a:latin typeface="Segoe UI"/>
                <a:cs typeface="Segoe UI"/>
              </a:rPr>
              <a:t>Xamarin.Essentials</a:t>
            </a:r>
            <a:r>
              <a:rPr lang="en-US" sz="1372" dirty="0">
                <a:latin typeface="Segoe UI"/>
                <a:cs typeface="Segoe UI"/>
              </a:rPr>
              <a:t>)</a:t>
            </a:r>
            <a:endParaRPr lang="en-US" sz="1372" dirty="0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95618F03-1C8B-44EA-84A5-90C137A669D1}"/>
              </a:ext>
            </a:extLst>
          </p:cNvPr>
          <p:cNvSpPr txBox="1">
            <a:spLocks/>
          </p:cNvSpPr>
          <p:nvPr/>
        </p:nvSpPr>
        <p:spPr>
          <a:xfrm>
            <a:off x="204646" y="5562243"/>
            <a:ext cx="6725546" cy="1270771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latin typeface="Segoe UI Light"/>
                <a:cs typeface="Segoe UI"/>
              </a:rPr>
              <a:t>Compatibility</a:t>
            </a:r>
          </a:p>
          <a:p>
            <a:pPr marL="335851" indent="-335851"/>
            <a:r>
              <a:rPr lang="en-US" sz="1200" b="1" dirty="0">
                <a:latin typeface="Segoe UI"/>
                <a:cs typeface="Segoe UI"/>
              </a:rPr>
              <a:t>Minimal</a:t>
            </a:r>
            <a:r>
              <a:rPr lang="en-US" sz="1200" dirty="0">
                <a:latin typeface="Segoe UI"/>
                <a:cs typeface="Segoe UI"/>
              </a:rPr>
              <a:t> API Changes – All add developer value (perf, dev loop, etc.)</a:t>
            </a:r>
          </a:p>
          <a:p>
            <a:pPr marL="335851" indent="-335851"/>
            <a:r>
              <a:rPr lang="en-US" sz="1200" b="1" dirty="0">
                <a:latin typeface="Segoe UI"/>
                <a:cs typeface="Segoe UI"/>
              </a:rPr>
              <a:t>Migration support</a:t>
            </a:r>
            <a:r>
              <a:rPr lang="en-US" sz="1200" dirty="0">
                <a:latin typeface="Segoe UI"/>
                <a:cs typeface="Segoe UI"/>
              </a:rPr>
              <a:t> for Xamarin &amp; </a:t>
            </a:r>
            <a:r>
              <a:rPr lang="en-US" sz="1200" dirty="0" err="1">
                <a:latin typeface="Segoe UI"/>
                <a:cs typeface="Segoe UI"/>
              </a:rPr>
              <a:t>Xamarin.Forms</a:t>
            </a:r>
            <a:endParaRPr lang="en-US" sz="1200" dirty="0">
              <a:latin typeface="Segoe UI"/>
              <a:cs typeface="Segoe UI"/>
            </a:endParaRPr>
          </a:p>
          <a:p>
            <a:pPr marL="335851" indent="-335851"/>
            <a:r>
              <a:rPr lang="en-US" sz="1200" dirty="0"/>
              <a:t>Existing </a:t>
            </a:r>
            <a:r>
              <a:rPr lang="en-US" sz="1200" dirty="0" err="1"/>
              <a:t>Xamarin.Forms</a:t>
            </a:r>
            <a:r>
              <a:rPr lang="en-US" sz="1200" dirty="0"/>
              <a:t> app support for </a:t>
            </a:r>
            <a:r>
              <a:rPr lang="en-US" sz="1200" b="1" dirty="0"/>
              <a:t>one-year</a:t>
            </a:r>
            <a:r>
              <a:rPr lang="en-US" sz="1200" dirty="0"/>
              <a:t> window after release of .NET MAUI</a:t>
            </a:r>
          </a:p>
          <a:p>
            <a:pPr marL="335851" indent="-335851"/>
            <a:endParaRPr lang="en-US" sz="1372" dirty="0"/>
          </a:p>
        </p:txBody>
      </p:sp>
    </p:spTree>
    <p:extLst>
      <p:ext uri="{BB962C8B-B14F-4D97-AF65-F5344CB8AC3E}">
        <p14:creationId xmlns:p14="http://schemas.microsoft.com/office/powerpoint/2010/main" val="94662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36" grpId="0" animBg="1"/>
      <p:bldP spid="59" grpId="0" animBg="1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F02EC-F1E0-6E49-985D-AEE050C7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Goals</a:t>
            </a:r>
            <a:r>
              <a:rPr lang="es-ES" dirty="0"/>
              <a:t> of .NET MAUI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823A32-4AEF-3249-B57E-26FEB417350C}"/>
              </a:ext>
            </a:extLst>
          </p:cNvPr>
          <p:cNvSpPr/>
          <p:nvPr/>
        </p:nvSpPr>
        <p:spPr bwMode="auto">
          <a:xfrm>
            <a:off x="588263" y="1736208"/>
            <a:ext cx="2429691" cy="46242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Quality</a:t>
            </a:r>
            <a:endParaRPr lang="es-ES" sz="2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12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months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quality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releases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Reorganized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Project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structure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Standardized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class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naming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and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structure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8469C5-7659-FC43-A2A6-9DED3124E090}"/>
              </a:ext>
            </a:extLst>
          </p:cNvPr>
          <p:cNvSpPr/>
          <p:nvPr/>
        </p:nvSpPr>
        <p:spPr bwMode="auto">
          <a:xfrm>
            <a:off x="3258309" y="1736206"/>
            <a:ext cx="2429691" cy="462425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Performance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Faster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cold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Reduced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nesting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13ADB0F-2B4C-2448-A41F-7D23E58CF494}"/>
              </a:ext>
            </a:extLst>
          </p:cNvPr>
          <p:cNvSpPr/>
          <p:nvPr/>
        </p:nvSpPr>
        <p:spPr bwMode="auto">
          <a:xfrm>
            <a:off x="5928355" y="1736206"/>
            <a:ext cx="2429691" cy="4624251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Design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Easy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control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extensibility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Quick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cross-platform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templating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1090E-B153-6343-B842-A25062493EFE}"/>
              </a:ext>
            </a:extLst>
          </p:cNvPr>
          <p:cNvSpPr/>
          <p:nvPr/>
        </p:nvSpPr>
        <p:spPr bwMode="auto">
          <a:xfrm>
            <a:off x="8598401" y="1736206"/>
            <a:ext cx="2429691" cy="46242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Platforms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Android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macOS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Feature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parity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323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Experimental Drawn 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05978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Feedback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received</a:t>
            </a:r>
            <a:r>
              <a:rPr lang="es-ES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2597634"/>
          </a:xfrm>
        </p:spPr>
        <p:txBody>
          <a:bodyPr/>
          <a:lstStyle/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Consistent look and behavior.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Easy way to extend and customize.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The Visual Material implementation is consistent, but rigid in its prescriptive design which doesn’t match some customer designs.</a:t>
            </a:r>
          </a:p>
        </p:txBody>
      </p:sp>
      <p:pic>
        <p:nvPicPr>
          <p:cNvPr id="6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1902738D-B314-4D40-BE36-88082B73D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81" y="4558083"/>
            <a:ext cx="59436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2154436"/>
          </a:xfrm>
        </p:spPr>
        <p:txBody>
          <a:bodyPr/>
          <a:lstStyle/>
          <a:p>
            <a:r>
              <a:rPr lang="es-ES" dirty="0" err="1"/>
              <a:t>Microsoft.Maui.Graphics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b="1" dirty="0" err="1"/>
              <a:t>cross-platform</a:t>
            </a:r>
            <a:r>
              <a:rPr lang="es-ES" b="1" dirty="0"/>
              <a:t> </a:t>
            </a:r>
            <a:r>
              <a:rPr lang="es-ES" b="1" dirty="0" err="1"/>
              <a:t>graphics</a:t>
            </a:r>
            <a:r>
              <a:rPr lang="es-ES" b="1" dirty="0"/>
              <a:t> </a:t>
            </a:r>
            <a:r>
              <a:rPr lang="es-ES" b="1" dirty="0" err="1"/>
              <a:t>library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iOS, Android, Windows, </a:t>
            </a:r>
            <a:r>
              <a:rPr lang="es-ES" dirty="0" err="1"/>
              <a:t>macOS</a:t>
            </a:r>
            <a:r>
              <a:rPr lang="es-ES" dirty="0"/>
              <a:t>, </a:t>
            </a:r>
            <a:r>
              <a:rPr lang="es-ES" dirty="0" err="1"/>
              <a:t>Tizen</a:t>
            </a:r>
            <a:r>
              <a:rPr lang="es-ES" dirty="0"/>
              <a:t> and Linux </a:t>
            </a:r>
            <a:r>
              <a:rPr lang="es-ES" dirty="0" err="1"/>
              <a:t>completely</a:t>
            </a:r>
            <a:r>
              <a:rPr lang="es-ES" dirty="0"/>
              <a:t> in C#.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use a </a:t>
            </a:r>
            <a:r>
              <a:rPr lang="es-ES" dirty="0" err="1"/>
              <a:t>common</a:t>
            </a:r>
            <a:r>
              <a:rPr lang="es-ES" dirty="0"/>
              <a:t> API to target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abstractions</a:t>
            </a:r>
            <a:r>
              <a:rPr lang="es-ES" dirty="0"/>
              <a:t> </a:t>
            </a:r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share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drawing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platforms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mix and match </a:t>
            </a:r>
            <a:r>
              <a:rPr lang="es-ES" dirty="0" err="1"/>
              <a:t>graphics</a:t>
            </a:r>
            <a:r>
              <a:rPr lang="es-ES" dirty="0"/>
              <a:t> </a:t>
            </a:r>
            <a:r>
              <a:rPr lang="es-ES" dirty="0" err="1"/>
              <a:t>implentations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singular </a:t>
            </a:r>
            <a:r>
              <a:rPr lang="es-ES" dirty="0" err="1"/>
              <a:t>application</a:t>
            </a:r>
            <a:r>
              <a:rPr lang="es-ES" dirty="0"/>
              <a:t>.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Supported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platforms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1CDCF609-2839-C441-ADCE-CC8BA802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55" y="1338904"/>
            <a:ext cx="7264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GRAY TEMPLATE">
  <a:themeElements>
    <a:clrScheme name="Custom 11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illingSession_Template3" id="{9B4AAADB-EBD4-4F2C-9B1B-FE4320537AAE}" vid="{4D72C0E0-B8C2-453D-B58C-5BE781DB1D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  <OneNoteFluid_FileOrder xmlns="ed971524-76e7-40a8-a01a-f99956bd178c">=</OneNoteFluid_FileOrder>
    <OneNoteFluid_Labels xmlns="ed971524-76e7-40a8-a01a-f99956bd178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8D393254D930438EAEFA57144E97A1" ma:contentTypeVersion="13" ma:contentTypeDescription="Crear nuevo documento." ma:contentTypeScope="" ma:versionID="642b66801e31c2085cfbafb9506445b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1f824bec818c2dbc03cf63c55668af8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OneNoteFluid_FileOrder" minOccurs="0"/>
                <xsd:element ref="ns2:OneNoteFluid_Labe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OneNoteFluid_FileOrder" ma:index="19" nillable="true" ma:displayName="OneNoteFluid_FileOrder" ma:default="=" ma:internalName="OneNoteFluid_FileOrder">
      <xsd:simpleType>
        <xsd:restriction base="dms:Text">
          <xsd:maxLength value="255"/>
        </xsd:restriction>
      </xsd:simpleType>
    </xsd:element>
    <xsd:element name="OneNoteFluid_Labels" ma:index="20" nillable="true" ma:displayName="OneNoteFluid_Labels" ma:internalName="OneNoteFluid_Label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7ff6804f-93c8-49bf-a1ca-f95ebb1aaf06"/>
    <ds:schemaRef ds:uri="http://purl.org/dc/terms/"/>
    <ds:schemaRef ds:uri="http://purl.org/dc/dcmitype/"/>
    <ds:schemaRef ds:uri="44fd7d56-b4ee-4454-a00e-8c8a79f1da5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d971524-76e7-40a8-a01a-f99956bd178c"/>
  </ds:schemaRefs>
</ds:datastoreItem>
</file>

<file path=customXml/itemProps3.xml><?xml version="1.0" encoding="utf-8"?>
<ds:datastoreItem xmlns:ds="http://schemas.openxmlformats.org/officeDocument/2006/customXml" ds:itemID="{BCB86336-35F6-4844-A1E2-132AB022F7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Words>1872</Words>
  <Application>Microsoft Macintosh PowerPoint</Application>
  <PresentationFormat>Panorámica</PresentationFormat>
  <Paragraphs>246</Paragraphs>
  <Slides>29</Slides>
  <Notes>21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9" baseType="lpstr">
      <vt:lpstr>Arial</vt:lpstr>
      <vt:lpstr>Consolas</vt:lpstr>
      <vt:lpstr>Menlo</vt:lpstr>
      <vt:lpstr>Neo Sans Std Medium</vt:lpstr>
      <vt:lpstr>Roboto</vt:lpstr>
      <vt:lpstr>Segoe UI</vt:lpstr>
      <vt:lpstr>Segoe UI Light</vt:lpstr>
      <vt:lpstr>Segoe UI Semibold</vt:lpstr>
      <vt:lpstr>Wingdings</vt:lpstr>
      <vt:lpstr>LIGHT GRAY TEMPLATE</vt:lpstr>
      <vt:lpstr>Drawn controls in .NET MAUI</vt:lpstr>
      <vt:lpstr>   Javier Suárez</vt:lpstr>
      <vt:lpstr>Presentación de PowerPoint</vt:lpstr>
      <vt:lpstr>.NET MAUI Summary</vt:lpstr>
      <vt:lpstr>Goals of .NET MAUI</vt:lpstr>
      <vt:lpstr>Experimental Drawn Controls</vt:lpstr>
      <vt:lpstr>Feedback received  </vt:lpstr>
      <vt:lpstr>Microsoft.Maui.Graphics </vt:lpstr>
      <vt:lpstr>Microsoft.Maui.Graphics: Supported platforms </vt:lpstr>
      <vt:lpstr>DEMO: Microsoft.Maui.Graphics</vt:lpstr>
      <vt:lpstr>Microsoft.Maui.Graphics.Controls </vt:lpstr>
      <vt:lpstr>Microsoft.Maui.Graphics.Controls </vt:lpstr>
      <vt:lpstr>Microsoft.Maui.Graphics.Controls </vt:lpstr>
      <vt:lpstr>Microsoft.Maui.Graphics.Controls </vt:lpstr>
      <vt:lpstr>DEMO: Microsoft.Maui.Graphics.Controls</vt:lpstr>
      <vt:lpstr>Customize Drawn Controls</vt:lpstr>
      <vt:lpstr>Extend graphics controls </vt:lpstr>
      <vt:lpstr>Extend graphics controls </vt:lpstr>
      <vt:lpstr>Extend graphics controls </vt:lpstr>
      <vt:lpstr>Extend graphics controls </vt:lpstr>
      <vt:lpstr>DEMO: Customize existing Microsoft.Maui.Graphics.Controls</vt:lpstr>
      <vt:lpstr>Create custom graphics controls </vt:lpstr>
      <vt:lpstr>Experimental stuff </vt:lpstr>
      <vt:lpstr>Next steps! </vt:lpstr>
      <vt:lpstr>GraphicsControls. Feedback. </vt:lpstr>
      <vt:lpstr>Summary </vt:lpstr>
      <vt:lpstr>Releases 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bring your Xamarin apps  to Surface Duo</dc:title>
  <dc:creator>Shane Neuville</dc:creator>
  <cp:lastModifiedBy>Javier Suárez Ruiz</cp:lastModifiedBy>
  <cp:revision>73</cp:revision>
  <dcterms:created xsi:type="dcterms:W3CDTF">2020-08-13T23:21:50Z</dcterms:created>
  <dcterms:modified xsi:type="dcterms:W3CDTF">2021-09-27T18:58:38Z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